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58" r:id="rId9"/>
    <p:sldId id="264" r:id="rId10"/>
    <p:sldId id="265" r:id="rId11"/>
    <p:sldId id="274" r:id="rId12"/>
    <p:sldId id="266" r:id="rId13"/>
    <p:sldId id="267" r:id="rId14"/>
    <p:sldId id="273" r:id="rId15"/>
    <p:sldId id="268" r:id="rId16"/>
    <p:sldId id="275" r:id="rId17"/>
    <p:sldId id="269" r:id="rId18"/>
    <p:sldId id="270" r:id="rId19"/>
    <p:sldId id="312" r:id="rId20"/>
    <p:sldId id="271" r:id="rId21"/>
    <p:sldId id="272" r:id="rId22"/>
    <p:sldId id="276" r:id="rId23"/>
    <p:sldId id="277" r:id="rId24"/>
    <p:sldId id="278" r:id="rId25"/>
    <p:sldId id="279" r:id="rId26"/>
    <p:sldId id="280" r:id="rId27"/>
    <p:sldId id="303" r:id="rId28"/>
    <p:sldId id="302" r:id="rId29"/>
    <p:sldId id="304" r:id="rId30"/>
    <p:sldId id="305" r:id="rId31"/>
    <p:sldId id="281" r:id="rId32"/>
    <p:sldId id="282" r:id="rId33"/>
    <p:sldId id="283" r:id="rId34"/>
    <p:sldId id="284" r:id="rId35"/>
    <p:sldId id="285" r:id="rId36"/>
    <p:sldId id="287" r:id="rId37"/>
    <p:sldId id="289" r:id="rId38"/>
    <p:sldId id="290" r:id="rId39"/>
    <p:sldId id="291" r:id="rId40"/>
    <p:sldId id="292" r:id="rId41"/>
    <p:sldId id="293" r:id="rId42"/>
    <p:sldId id="294" r:id="rId43"/>
    <p:sldId id="295" r:id="rId44"/>
    <p:sldId id="301" r:id="rId45"/>
    <p:sldId id="310" r:id="rId46"/>
    <p:sldId id="306" r:id="rId47"/>
    <p:sldId id="307" r:id="rId48"/>
    <p:sldId id="308" r:id="rId49"/>
    <p:sldId id="309" r:id="rId50"/>
    <p:sldId id="296" r:id="rId51"/>
    <p:sldId id="297" r:id="rId52"/>
    <p:sldId id="298" r:id="rId53"/>
    <p:sldId id="29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F9F"/>
    <a:srgbClr val="1B76B3"/>
    <a:srgbClr val="529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62949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148378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150178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4901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90286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06EE5-3C57-44FA-B979-8379E6EF82B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01406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806EE5-3C57-44FA-B979-8379E6EF82B6}"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177507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06EE5-3C57-44FA-B979-8379E6EF82B6}"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66320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06EE5-3C57-44FA-B979-8379E6EF82B6}"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311972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06EE5-3C57-44FA-B979-8379E6EF82B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84487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06EE5-3C57-44FA-B979-8379E6EF82B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62157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06EE5-3C57-44FA-B979-8379E6EF82B6}" type="datetimeFigureOut">
              <a:rPr lang="en-US" smtClean="0"/>
              <a:t>4/2/2025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97731-91F9-4EED-AB5C-BFBC7746B9BB}" type="slidenum">
              <a:rPr lang="en-US" smtClean="0"/>
              <a:t>‹#›</a:t>
            </a:fld>
            <a:endParaRPr lang="en-US"/>
          </a:p>
        </p:txBody>
      </p:sp>
    </p:spTree>
    <p:extLst>
      <p:ext uri="{BB962C8B-B14F-4D97-AF65-F5344CB8AC3E}">
        <p14:creationId xmlns:p14="http://schemas.microsoft.com/office/powerpoint/2010/main" val="3928951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youtu.be/KahjwE6kslc"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3" Type="http://schemas.openxmlformats.org/officeDocument/2006/relationships/hyperlink" Target="https://youtu.be/7-78o5xf2vs" TargetMode="External"/><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HQZeC1FjYhc" TargetMode="External"/><Relationship Id="rId2" Type="http://schemas.openxmlformats.org/officeDocument/2006/relationships/hyperlink" Target="https://youtu.be/eRkuiM0HyMw" TargetMode="External"/><Relationship Id="rId1" Type="http://schemas.openxmlformats.org/officeDocument/2006/relationships/slideLayout" Target="../slideLayouts/slideLayout2.xml"/><Relationship Id="rId4" Type="http://schemas.openxmlformats.org/officeDocument/2006/relationships/hyperlink" Target="https://youtu.be/JCXnitjaxS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5402426"/>
            <a:ext cx="12192000" cy="1323439"/>
          </a:xfrm>
          <a:prstGeom prst="rect">
            <a:avLst/>
          </a:prstGeom>
          <a:noFill/>
        </p:spPr>
        <p:txBody>
          <a:bodyPr wrap="square" lIns="91440" tIns="45720" rIns="91440" bIns="45720">
            <a:spAutoFit/>
          </a:bodyPr>
          <a:lstStyle/>
          <a:p>
            <a:pPr algn="ctr"/>
            <a:r>
              <a:rPr lang="en-US" sz="8000" b="1" cap="none" spc="0" dirty="0" smtClean="0">
                <a:ln w="34925">
                  <a:solidFill>
                    <a:srgbClr val="1B76B3"/>
                  </a:solidFill>
                  <a:prstDash val="solid"/>
                </a:ln>
                <a:solidFill>
                  <a:srgbClr val="FFFFFF"/>
                </a:solidFill>
                <a:effectLst>
                  <a:outerShdw blurRad="38100" dist="22860" dir="5400000" algn="tl" rotWithShape="0">
                    <a:srgbClr val="000000">
                      <a:alpha val="30000"/>
                    </a:srgbClr>
                  </a:outerShdw>
                </a:effectLst>
              </a:rPr>
              <a:t>Snow Sports Merit Badge</a:t>
            </a:r>
            <a:endParaRPr lang="en-US" sz="8000" b="1" cap="none" spc="0" dirty="0">
              <a:ln w="34925">
                <a:solidFill>
                  <a:srgbClr val="1B76B3"/>
                </a:solidFill>
                <a:prstDash val="solid"/>
              </a:ln>
              <a:solidFill>
                <a:srgbClr val="FFFFFF"/>
              </a:solidFill>
              <a:effectLst>
                <a:outerShdw blurRad="38100" dist="22860" dir="5400000" algn="tl" rotWithShape="0">
                  <a:srgbClr val="000000">
                    <a:alpha val="30000"/>
                  </a:srgbClr>
                </a:outerShdw>
              </a:effectLst>
            </a:endParaRPr>
          </a:p>
        </p:txBody>
      </p:sp>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944" y="111968"/>
            <a:ext cx="2155954" cy="2195153"/>
          </a:xfrm>
          <a:prstGeom prst="rect">
            <a:avLst/>
          </a:prstGeom>
        </p:spPr>
      </p:pic>
      <p:sp>
        <p:nvSpPr>
          <p:cNvPr id="5" name="TextBox 4"/>
          <p:cNvSpPr txBox="1"/>
          <p:nvPr/>
        </p:nvSpPr>
        <p:spPr>
          <a:xfrm>
            <a:off x="737118" y="4376057"/>
            <a:ext cx="3844211" cy="1077218"/>
          </a:xfrm>
          <a:prstGeom prst="rect">
            <a:avLst/>
          </a:prstGeom>
          <a:noFill/>
        </p:spPr>
        <p:txBody>
          <a:bodyPr wrap="square" rtlCol="0">
            <a:spAutoFit/>
          </a:bodyPr>
          <a:lstStyle/>
          <a:p>
            <a:r>
              <a:rPr lang="en-US" sz="3200" dirty="0" smtClean="0">
                <a:solidFill>
                  <a:srgbClr val="015F9F"/>
                </a:solidFill>
              </a:rPr>
              <a:t>Troop </a:t>
            </a:r>
            <a:r>
              <a:rPr lang="en-US" sz="3200" smtClean="0">
                <a:solidFill>
                  <a:srgbClr val="015F9F"/>
                </a:solidFill>
              </a:rPr>
              <a:t>344 and </a:t>
            </a:r>
            <a:r>
              <a:rPr lang="en-US" sz="3200" dirty="0" smtClean="0">
                <a:solidFill>
                  <a:srgbClr val="015F9F"/>
                </a:solidFill>
              </a:rPr>
              <a:t>9344</a:t>
            </a:r>
          </a:p>
          <a:p>
            <a:r>
              <a:rPr lang="en-US" sz="3200" dirty="0" smtClean="0">
                <a:solidFill>
                  <a:srgbClr val="015F9F"/>
                </a:solidFill>
              </a:rPr>
              <a:t>Pemberville, OH</a:t>
            </a:r>
            <a:endParaRPr lang="en-US" sz="3200" dirty="0">
              <a:solidFill>
                <a:srgbClr val="015F9F"/>
              </a:solidFill>
            </a:endParaRPr>
          </a:p>
        </p:txBody>
      </p:sp>
      <p:sp>
        <p:nvSpPr>
          <p:cNvPr id="6" name="Rectangle 5"/>
          <p:cNvSpPr/>
          <p:nvPr/>
        </p:nvSpPr>
        <p:spPr>
          <a:xfrm>
            <a:off x="2254898" y="358923"/>
            <a:ext cx="9937102" cy="923330"/>
          </a:xfrm>
          <a:prstGeom prst="rect">
            <a:avLst/>
          </a:prstGeom>
          <a:noFill/>
        </p:spPr>
        <p:txBody>
          <a:bodyPr wrap="square" lIns="91440" tIns="45720" rIns="91440" bIns="45720">
            <a:spAutoFit/>
          </a:bodyPr>
          <a:lstStyle/>
          <a:p>
            <a:pPr algn="ctr"/>
            <a:r>
              <a:rPr lang="en-US" sz="5400" b="1" cap="none" spc="0" smtClean="0">
                <a:ln w="34925">
                  <a:solidFill>
                    <a:srgbClr val="1B76B3"/>
                  </a:solidFill>
                  <a:prstDash val="solid"/>
                </a:ln>
                <a:solidFill>
                  <a:srgbClr val="FFFFFF"/>
                </a:solidFill>
                <a:effectLst>
                  <a:outerShdw blurRad="38100" dist="22860" dir="5400000" algn="tl" rotWithShape="0">
                    <a:srgbClr val="000000">
                      <a:alpha val="30000"/>
                    </a:srgbClr>
                  </a:outerShdw>
                </a:effectLst>
              </a:rPr>
              <a:t>Cross-Country </a:t>
            </a:r>
            <a:r>
              <a:rPr lang="en-US" sz="5400" b="1" cap="none" spc="0" dirty="0" smtClean="0">
                <a:ln w="34925">
                  <a:solidFill>
                    <a:srgbClr val="1B76B3"/>
                  </a:solidFill>
                  <a:prstDash val="solid"/>
                </a:ln>
                <a:solidFill>
                  <a:srgbClr val="FFFFFF"/>
                </a:solidFill>
                <a:effectLst>
                  <a:outerShdw blurRad="38100" dist="22860" dir="5400000" algn="tl" rotWithShape="0">
                    <a:srgbClr val="000000">
                      <a:alpha val="30000"/>
                    </a:srgbClr>
                  </a:outerShdw>
                </a:effectLst>
              </a:rPr>
              <a:t>Skiing Option</a:t>
            </a:r>
            <a:endParaRPr lang="en-US" sz="5400" b="1" cap="none" spc="0" dirty="0">
              <a:ln w="34925">
                <a:solidFill>
                  <a:srgbClr val="1B76B3"/>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63790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Winter Sports Safety</a:t>
            </a:r>
          </a:p>
        </p:txBody>
      </p:sp>
      <p:sp>
        <p:nvSpPr>
          <p:cNvPr id="3" name="Content Placeholder 2"/>
          <p:cNvSpPr>
            <a:spLocks noGrp="1"/>
          </p:cNvSpPr>
          <p:nvPr>
            <p:ph idx="1"/>
          </p:nvPr>
        </p:nvSpPr>
        <p:spPr>
          <a:xfrm>
            <a:off x="838200" y="1604865"/>
            <a:ext cx="10515600" cy="4572098"/>
          </a:xfrm>
        </p:spPr>
        <p:txBody>
          <a:bodyPr>
            <a:normAutofit fontScale="92500" lnSpcReduction="10000"/>
          </a:bodyPr>
          <a:lstStyle/>
          <a:p>
            <a:pPr marL="0" indent="0">
              <a:buNone/>
            </a:pPr>
            <a:r>
              <a:rPr lang="en-US" dirty="0"/>
              <a:t>Be sure your winter outdoor activities always follow </a:t>
            </a:r>
            <a:r>
              <a:rPr lang="en-US" dirty="0" smtClean="0"/>
              <a:t>these guidelines:</a:t>
            </a:r>
          </a:p>
          <a:p>
            <a:pPr marL="514350" indent="-514350">
              <a:buFont typeface="+mj-lt"/>
              <a:buAutoNum type="arabicPeriod"/>
            </a:pPr>
            <a:r>
              <a:rPr lang="en-US" dirty="0" smtClean="0"/>
              <a:t>All </a:t>
            </a:r>
            <a:r>
              <a:rPr lang="en-US" dirty="0"/>
              <a:t>winter activities must be supervised by mature </a:t>
            </a:r>
            <a:r>
              <a:rPr lang="en-US" dirty="0" smtClean="0"/>
              <a:t>and conscientious </a:t>
            </a:r>
            <a:r>
              <a:rPr lang="en-US" dirty="0"/>
              <a:t>adults (at least one of whom must be age 21 </a:t>
            </a:r>
            <a:r>
              <a:rPr lang="en-US" dirty="0" smtClean="0"/>
              <a:t>or older</a:t>
            </a:r>
            <a:r>
              <a:rPr lang="en-US" dirty="0"/>
              <a:t>) who understand and knowingly accept responsibility </a:t>
            </a:r>
            <a:r>
              <a:rPr lang="en-US" dirty="0" smtClean="0"/>
              <a:t>for the </a:t>
            </a:r>
            <a:r>
              <a:rPr lang="en-US" dirty="0"/>
              <a:t>well-being and safety of the youth in their care.</a:t>
            </a:r>
          </a:p>
          <a:p>
            <a:pPr marL="514350" indent="-514350">
              <a:buFont typeface="+mj-lt"/>
              <a:buAutoNum type="arabicPeriod"/>
            </a:pPr>
            <a:r>
              <a:rPr lang="en-US" dirty="0" smtClean="0"/>
              <a:t>Winter </a:t>
            </a:r>
            <a:r>
              <a:rPr lang="en-US" dirty="0"/>
              <a:t>sports activities embody intrinsic hazards that </a:t>
            </a:r>
            <a:r>
              <a:rPr lang="en-US" dirty="0" smtClean="0"/>
              <a:t>vary from </a:t>
            </a:r>
            <a:r>
              <a:rPr lang="en-US" dirty="0"/>
              <a:t>sport to sport. Participants should be aware of </a:t>
            </a:r>
            <a:r>
              <a:rPr lang="en-US" dirty="0" smtClean="0"/>
              <a:t>the potential </a:t>
            </a:r>
            <a:r>
              <a:rPr lang="en-US" dirty="0"/>
              <a:t>hazards of any winter sport before engaging in it.</a:t>
            </a:r>
          </a:p>
          <a:p>
            <a:pPr marL="514350" indent="-514350">
              <a:buFont typeface="+mj-lt"/>
              <a:buAutoNum type="arabicPeriod"/>
            </a:pPr>
            <a:r>
              <a:rPr lang="en-US" dirty="0" smtClean="0"/>
              <a:t>Appropriate </a:t>
            </a:r>
            <a:r>
              <a:rPr lang="en-US" dirty="0"/>
              <a:t>personal protective equipment is required for </a:t>
            </a:r>
            <a:r>
              <a:rPr lang="en-US" dirty="0" smtClean="0"/>
              <a:t>all activities</a:t>
            </a:r>
            <a:r>
              <a:rPr lang="en-US" dirty="0"/>
              <a:t>. </a:t>
            </a:r>
            <a:r>
              <a:rPr lang="en-US" dirty="0" smtClean="0"/>
              <a:t>The </a:t>
            </a:r>
            <a:r>
              <a:rPr lang="en-US" dirty="0"/>
              <a:t>use of helmets is required for the </a:t>
            </a:r>
            <a:r>
              <a:rPr lang="en-US" dirty="0" smtClean="0"/>
              <a:t>following activities</a:t>
            </a:r>
            <a:r>
              <a:rPr lang="en-US" dirty="0"/>
              <a:t>: downhill skiing, snowboarding and </a:t>
            </a:r>
            <a:r>
              <a:rPr lang="en-US" dirty="0" smtClean="0"/>
              <a:t>operating snowmobiles </a:t>
            </a:r>
            <a:r>
              <a:rPr lang="en-US" dirty="0"/>
              <a:t>(requires full face helmets).</a:t>
            </a:r>
          </a:p>
        </p:txBody>
      </p:sp>
    </p:spTree>
    <p:extLst>
      <p:ext uri="{BB962C8B-B14F-4D97-AF65-F5344CB8AC3E}">
        <p14:creationId xmlns:p14="http://schemas.microsoft.com/office/powerpoint/2010/main" val="225442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75" t="1903" r="2841" b="2256"/>
          <a:stretch/>
        </p:blipFill>
        <p:spPr>
          <a:xfrm>
            <a:off x="968975" y="485192"/>
            <a:ext cx="10237090" cy="5857472"/>
          </a:xfrm>
          <a:prstGeom prst="rect">
            <a:avLst/>
          </a:prstGeom>
        </p:spPr>
      </p:pic>
    </p:spTree>
    <p:extLst>
      <p:ext uri="{BB962C8B-B14F-4D97-AF65-F5344CB8AC3E}">
        <p14:creationId xmlns:p14="http://schemas.microsoft.com/office/powerpoint/2010/main" val="199645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871"/>
          </a:xfrm>
        </p:spPr>
        <p:txBody>
          <a:bodyPr/>
          <a:lstStyle/>
          <a:p>
            <a:r>
              <a:rPr lang="en-US" b="1" dirty="0" smtClean="0"/>
              <a:t>Hypothermia</a:t>
            </a:r>
            <a:endParaRPr lang="en-US" b="1" dirty="0"/>
          </a:p>
        </p:txBody>
      </p:sp>
      <p:sp>
        <p:nvSpPr>
          <p:cNvPr id="3" name="Content Placeholder 2"/>
          <p:cNvSpPr>
            <a:spLocks noGrp="1"/>
          </p:cNvSpPr>
          <p:nvPr>
            <p:ph idx="1"/>
          </p:nvPr>
        </p:nvSpPr>
        <p:spPr>
          <a:xfrm>
            <a:off x="838200" y="1156996"/>
            <a:ext cx="10515600" cy="5019967"/>
          </a:xfrm>
        </p:spPr>
        <p:txBody>
          <a:bodyPr>
            <a:normAutofit lnSpcReduction="10000"/>
          </a:bodyPr>
          <a:lstStyle/>
          <a:p>
            <a:pPr marL="0" indent="0">
              <a:buNone/>
            </a:pPr>
            <a:r>
              <a:rPr lang="en-US" dirty="0" smtClean="0"/>
              <a:t>It </a:t>
            </a:r>
            <a:r>
              <a:rPr lang="en-US" dirty="0"/>
              <a:t>is important to recognize hypothermia and treat </a:t>
            </a:r>
            <a:r>
              <a:rPr lang="en-US" dirty="0" smtClean="0"/>
              <a:t>it promptly</a:t>
            </a:r>
            <a:r>
              <a:rPr lang="en-US" dirty="0"/>
              <a:t>:</a:t>
            </a:r>
          </a:p>
          <a:p>
            <a:pPr marL="514350" indent="-514350">
              <a:buFont typeface="+mj-lt"/>
              <a:buAutoNum type="arabicPeriod"/>
            </a:pPr>
            <a:r>
              <a:rPr lang="en-US" dirty="0" smtClean="0"/>
              <a:t>Get </a:t>
            </a:r>
            <a:r>
              <a:rPr lang="en-US" dirty="0"/>
              <a:t>the person indoors.</a:t>
            </a:r>
          </a:p>
          <a:p>
            <a:pPr marL="514350" indent="-514350">
              <a:buFont typeface="+mj-lt"/>
              <a:buAutoNum type="arabicPeriod"/>
            </a:pPr>
            <a:r>
              <a:rPr lang="en-US" dirty="0" smtClean="0"/>
              <a:t>Remove </a:t>
            </a:r>
            <a:r>
              <a:rPr lang="en-US" dirty="0"/>
              <a:t>wet clothing and dry the person off, if needed.</a:t>
            </a:r>
          </a:p>
          <a:p>
            <a:pPr marL="514350" indent="-514350">
              <a:buFont typeface="+mj-lt"/>
              <a:buAutoNum type="arabicPeriod"/>
            </a:pPr>
            <a:r>
              <a:rPr lang="en-US" dirty="0" smtClean="0"/>
              <a:t>Warm </a:t>
            </a:r>
            <a:r>
              <a:rPr lang="en-US" dirty="0"/>
              <a:t>the person's trunk first, not hands and feet.</a:t>
            </a:r>
          </a:p>
          <a:p>
            <a:pPr marL="514350" indent="-514350">
              <a:buFont typeface="+mj-lt"/>
              <a:buAutoNum type="arabicPeriod"/>
            </a:pPr>
            <a:r>
              <a:rPr lang="en-US" dirty="0"/>
              <a:t>Warming extremities first can cause shock.</a:t>
            </a:r>
          </a:p>
          <a:p>
            <a:pPr marL="514350" indent="-514350">
              <a:buFont typeface="+mj-lt"/>
              <a:buAutoNum type="arabicPeriod"/>
            </a:pPr>
            <a:r>
              <a:rPr lang="en-US" dirty="0" smtClean="0"/>
              <a:t>Warm </a:t>
            </a:r>
            <a:r>
              <a:rPr lang="en-US" dirty="0"/>
              <a:t>the person by wrapping him or her in </a:t>
            </a:r>
            <a:r>
              <a:rPr lang="en-US" dirty="0" smtClean="0"/>
              <a:t>blankets or </a:t>
            </a:r>
            <a:r>
              <a:rPr lang="en-US" dirty="0"/>
              <a:t>putting dry clothing on the person.</a:t>
            </a:r>
          </a:p>
          <a:p>
            <a:pPr marL="514350" indent="-514350">
              <a:buFont typeface="+mj-lt"/>
              <a:buAutoNum type="arabicPeriod"/>
            </a:pPr>
            <a:r>
              <a:rPr lang="en-US" dirty="0" smtClean="0"/>
              <a:t>Do </a:t>
            </a:r>
            <a:r>
              <a:rPr lang="en-US" dirty="0"/>
              <a:t>not immerse the person in warm water. </a:t>
            </a:r>
            <a:r>
              <a:rPr lang="en-US" dirty="0" smtClean="0"/>
              <a:t>Rapid warming </a:t>
            </a:r>
            <a:r>
              <a:rPr lang="en-US" dirty="0"/>
              <a:t>can cause heart arrhythmia.</a:t>
            </a:r>
          </a:p>
          <a:p>
            <a:pPr marL="514350" indent="-514350">
              <a:buFont typeface="+mj-lt"/>
              <a:buAutoNum type="arabicPeriod"/>
            </a:pPr>
            <a:r>
              <a:rPr lang="en-US" dirty="0" smtClean="0"/>
              <a:t>If </a:t>
            </a:r>
            <a:r>
              <a:rPr lang="en-US" dirty="0"/>
              <a:t>using hot water bottles or chemical hot packs, </a:t>
            </a:r>
            <a:r>
              <a:rPr lang="en-US" dirty="0" smtClean="0"/>
              <a:t>wrap them </a:t>
            </a:r>
            <a:r>
              <a:rPr lang="en-US" dirty="0"/>
              <a:t>in cloth; don't apply them directly to the skin.</a:t>
            </a:r>
          </a:p>
        </p:txBody>
      </p:sp>
    </p:spTree>
    <p:extLst>
      <p:ext uri="{BB962C8B-B14F-4D97-AF65-F5344CB8AC3E}">
        <p14:creationId xmlns:p14="http://schemas.microsoft.com/office/powerpoint/2010/main" val="47174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895"/>
          </a:xfrm>
        </p:spPr>
        <p:txBody>
          <a:bodyPr/>
          <a:lstStyle/>
          <a:p>
            <a:r>
              <a:rPr lang="en-US" b="1" dirty="0" smtClean="0"/>
              <a:t>Frostbite</a:t>
            </a:r>
            <a:endParaRPr lang="en-US" b="1" dirty="0"/>
          </a:p>
        </p:txBody>
      </p:sp>
      <p:sp>
        <p:nvSpPr>
          <p:cNvPr id="3" name="Content Placeholder 2"/>
          <p:cNvSpPr>
            <a:spLocks noGrp="1"/>
          </p:cNvSpPr>
          <p:nvPr>
            <p:ph idx="1"/>
          </p:nvPr>
        </p:nvSpPr>
        <p:spPr>
          <a:xfrm>
            <a:off x="838200" y="1073020"/>
            <a:ext cx="10515600" cy="5374433"/>
          </a:xfrm>
        </p:spPr>
        <p:txBody>
          <a:bodyPr>
            <a:normAutofit fontScale="85000" lnSpcReduction="20000"/>
          </a:bodyPr>
          <a:lstStyle/>
          <a:p>
            <a:pPr marL="0" indent="0">
              <a:buNone/>
            </a:pPr>
            <a:r>
              <a:rPr lang="en-US" sz="3100" dirty="0" smtClean="0"/>
              <a:t>Gradually </a:t>
            </a:r>
            <a:r>
              <a:rPr lang="en-US" sz="3100" dirty="0"/>
              <a:t>warming the affected skin is key to treating frostbite. To do so:</a:t>
            </a:r>
          </a:p>
          <a:p>
            <a:pPr marL="514350" indent="-514350">
              <a:buFont typeface="+mj-lt"/>
              <a:buAutoNum type="arabicPeriod"/>
            </a:pPr>
            <a:r>
              <a:rPr lang="en-US" b="1" dirty="0" smtClean="0"/>
              <a:t>Protect </a:t>
            </a:r>
            <a:r>
              <a:rPr lang="en-US" b="1" dirty="0"/>
              <a:t>your skin from further exposure. </a:t>
            </a:r>
            <a:r>
              <a:rPr lang="en-US" dirty="0"/>
              <a:t>If you're outside, </a:t>
            </a:r>
            <a:r>
              <a:rPr lang="en-US" dirty="0" smtClean="0"/>
              <a:t>warm frostbitten </a:t>
            </a:r>
            <a:r>
              <a:rPr lang="en-US" dirty="0"/>
              <a:t>hands by tucking them into your armpits. Protect your face, </a:t>
            </a:r>
            <a:r>
              <a:rPr lang="en-US" dirty="0" smtClean="0"/>
              <a:t>nose or </a:t>
            </a:r>
            <a:r>
              <a:rPr lang="en-US" dirty="0"/>
              <a:t>ears by covering the area with dry, gloved hands. Don't rub the </a:t>
            </a:r>
            <a:r>
              <a:rPr lang="en-US" dirty="0" smtClean="0"/>
              <a:t>affected area </a:t>
            </a:r>
            <a:r>
              <a:rPr lang="en-US" dirty="0"/>
              <a:t>and never rub snow on frostbitten skin.</a:t>
            </a:r>
          </a:p>
          <a:p>
            <a:pPr marL="514350" indent="-514350">
              <a:buFont typeface="+mj-lt"/>
              <a:buAutoNum type="arabicPeriod"/>
            </a:pPr>
            <a:r>
              <a:rPr lang="en-US" b="1" dirty="0" smtClean="0"/>
              <a:t>Get </a:t>
            </a:r>
            <a:r>
              <a:rPr lang="en-US" b="1" dirty="0"/>
              <a:t>out of the cold. </a:t>
            </a:r>
            <a:r>
              <a:rPr lang="en-US" dirty="0"/>
              <a:t>Once you're indoors, remove wet clothes.</a:t>
            </a:r>
          </a:p>
          <a:p>
            <a:pPr marL="514350" indent="-514350">
              <a:buFont typeface="+mj-lt"/>
              <a:buAutoNum type="arabicPeriod"/>
            </a:pPr>
            <a:r>
              <a:rPr lang="en-US" b="1" dirty="0" smtClean="0"/>
              <a:t>Gradually </a:t>
            </a:r>
            <a:r>
              <a:rPr lang="en-US" b="1" dirty="0"/>
              <a:t>warm frostbitten areas. </a:t>
            </a:r>
            <a:r>
              <a:rPr lang="en-US" dirty="0"/>
              <a:t>Put frostbitten hands or feet in </a:t>
            </a:r>
            <a:r>
              <a:rPr lang="en-US" dirty="0" smtClean="0"/>
              <a:t>warm water </a:t>
            </a:r>
            <a:r>
              <a:rPr lang="en-US" dirty="0"/>
              <a:t>— 104 to 107.6 </a:t>
            </a:r>
            <a:r>
              <a:rPr lang="en-US" dirty="0" smtClean="0"/>
              <a:t>F. </a:t>
            </a:r>
            <a:r>
              <a:rPr lang="en-US" dirty="0"/>
              <a:t>Wrap or cover other areas in a </a:t>
            </a:r>
            <a:r>
              <a:rPr lang="en-US" dirty="0" smtClean="0"/>
              <a:t>warm blanket</a:t>
            </a:r>
            <a:r>
              <a:rPr lang="en-US" dirty="0"/>
              <a:t>. Don't use direct heat, such as a stove, heat lamp, fireplace </a:t>
            </a:r>
            <a:r>
              <a:rPr lang="en-US" dirty="0" smtClean="0"/>
              <a:t>or heating </a:t>
            </a:r>
            <a:r>
              <a:rPr lang="en-US" dirty="0"/>
              <a:t>pad, because these can cause burns before you feel them on </a:t>
            </a:r>
            <a:r>
              <a:rPr lang="en-US" dirty="0" smtClean="0"/>
              <a:t>your numb </a:t>
            </a:r>
            <a:r>
              <a:rPr lang="en-US" dirty="0"/>
              <a:t>skin.</a:t>
            </a:r>
          </a:p>
          <a:p>
            <a:pPr marL="514350" indent="-514350">
              <a:buFont typeface="+mj-lt"/>
              <a:buAutoNum type="arabicPeriod"/>
            </a:pPr>
            <a:r>
              <a:rPr lang="en-US" b="1" dirty="0" smtClean="0"/>
              <a:t>Don't </a:t>
            </a:r>
            <a:r>
              <a:rPr lang="en-US" b="1" dirty="0"/>
              <a:t>walk on frostbitten feet or toes if possible. </a:t>
            </a:r>
            <a:r>
              <a:rPr lang="en-US" dirty="0"/>
              <a:t>This further </a:t>
            </a:r>
            <a:r>
              <a:rPr lang="en-US" dirty="0" smtClean="0"/>
              <a:t>damages the </a:t>
            </a:r>
            <a:r>
              <a:rPr lang="en-US" dirty="0"/>
              <a:t>tissue.</a:t>
            </a:r>
          </a:p>
          <a:p>
            <a:pPr marL="514350" indent="-514350">
              <a:buFont typeface="+mj-lt"/>
              <a:buAutoNum type="arabicPeriod"/>
            </a:pPr>
            <a:r>
              <a:rPr lang="en-US" b="1" dirty="0" smtClean="0"/>
              <a:t>If </a:t>
            </a:r>
            <a:r>
              <a:rPr lang="en-US" b="1" dirty="0"/>
              <a:t>there's any chance the affected areas will freeze again, don't </a:t>
            </a:r>
            <a:r>
              <a:rPr lang="en-US" b="1" dirty="0" smtClean="0"/>
              <a:t>thaw them</a:t>
            </a:r>
            <a:r>
              <a:rPr lang="en-US" b="1" dirty="0"/>
              <a:t>. </a:t>
            </a:r>
            <a:r>
              <a:rPr lang="en-US" dirty="0"/>
              <a:t>If they're already thawed, wrap them up so that they don't </a:t>
            </a:r>
            <a:r>
              <a:rPr lang="en-US" dirty="0" smtClean="0"/>
              <a:t>become frozen </a:t>
            </a:r>
            <a:r>
              <a:rPr lang="en-US" dirty="0"/>
              <a:t>again.</a:t>
            </a:r>
          </a:p>
          <a:p>
            <a:pPr marL="514350" indent="-514350">
              <a:buFont typeface="+mj-lt"/>
              <a:buAutoNum type="arabicPeriod"/>
            </a:pPr>
            <a:r>
              <a:rPr lang="en-US" b="1" dirty="0" smtClean="0"/>
              <a:t>Get </a:t>
            </a:r>
            <a:r>
              <a:rPr lang="en-US" b="1" dirty="0"/>
              <a:t>emergency medical help. </a:t>
            </a:r>
            <a:r>
              <a:rPr lang="en-US" dirty="0"/>
              <a:t>If numbness or sustained pain </a:t>
            </a:r>
            <a:r>
              <a:rPr lang="en-US" dirty="0" smtClean="0"/>
              <a:t>remains during </a:t>
            </a:r>
            <a:r>
              <a:rPr lang="en-US" dirty="0"/>
              <a:t>warming or if blisters develop, seek medical attention</a:t>
            </a:r>
          </a:p>
        </p:txBody>
      </p:sp>
    </p:spTree>
    <p:extLst>
      <p:ext uri="{BB962C8B-B14F-4D97-AF65-F5344CB8AC3E}">
        <p14:creationId xmlns:p14="http://schemas.microsoft.com/office/powerpoint/2010/main" val="275918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Frostbite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698" y="1545539"/>
            <a:ext cx="5287053" cy="34795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034" y="1545539"/>
            <a:ext cx="6375268" cy="3479542"/>
          </a:xfrm>
          <a:prstGeom prst="rect">
            <a:avLst/>
          </a:prstGeom>
        </p:spPr>
      </p:pic>
    </p:spTree>
    <p:extLst>
      <p:ext uri="{BB962C8B-B14F-4D97-AF65-F5344CB8AC3E}">
        <p14:creationId xmlns:p14="http://schemas.microsoft.com/office/powerpoint/2010/main" val="259440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540"/>
          </a:xfrm>
        </p:spPr>
        <p:txBody>
          <a:bodyPr/>
          <a:lstStyle/>
          <a:p>
            <a:r>
              <a:rPr lang="en-US" b="1" dirty="0" smtClean="0"/>
              <a:t>Shock</a:t>
            </a:r>
            <a:endParaRPr lang="en-US" b="1" dirty="0"/>
          </a:p>
        </p:txBody>
      </p:sp>
      <p:sp>
        <p:nvSpPr>
          <p:cNvPr id="5" name="Rectangle 2"/>
          <p:cNvSpPr>
            <a:spLocks noGrp="1" noChangeArrowheads="1"/>
          </p:cNvSpPr>
          <p:nvPr>
            <p:ph sz="half" idx="1"/>
          </p:nvPr>
        </p:nvSpPr>
        <p:spPr bwMode="auto">
          <a:xfrm>
            <a:off x="838200" y="1147666"/>
            <a:ext cx="633712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smtClean="0">
                <a:ln>
                  <a:noFill/>
                </a:ln>
                <a:solidFill>
                  <a:schemeClr val="tx1"/>
                </a:solidFill>
                <a:effectLst/>
                <a:latin typeface="Arial" panose="020B0604020202020204" pitchFamily="34" charset="0"/>
              </a:rPr>
              <a:t>Lay the Person Down, if Possible. Elevate the person's feet about 12 inches unless head, neck, or back is injured or you suspect broken hip or leg bones. ...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smtClean="0">
                <a:ln>
                  <a:noFill/>
                </a:ln>
                <a:solidFill>
                  <a:schemeClr val="tx1"/>
                </a:solidFill>
                <a:effectLst/>
                <a:latin typeface="Arial" panose="020B0604020202020204" pitchFamily="34" charset="0"/>
              </a:rPr>
              <a:t>Begin CPR, if Necessary. If the person is not breathing or breathing seems dangerously weak: ...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smtClean="0">
                <a:ln>
                  <a:noFill/>
                </a:ln>
                <a:solidFill>
                  <a:schemeClr val="tx1"/>
                </a:solidFill>
                <a:effectLst/>
                <a:latin typeface="Arial" panose="020B0604020202020204" pitchFamily="34" charset="0"/>
              </a:rPr>
              <a:t>Treat</a:t>
            </a:r>
            <a:r>
              <a:rPr kumimoji="0" lang="en-US" altLang="en-US" b="0" i="0" u="none" strike="noStrike" cap="none" normalizeH="0" baseline="0" dirty="0" smtClean="0">
                <a:ln>
                  <a:noFill/>
                </a:ln>
                <a:solidFill>
                  <a:schemeClr val="tx1"/>
                </a:solidFill>
                <a:effectLst/>
                <a:latin typeface="Arial" panose="020B0604020202020204" pitchFamily="34" charset="0"/>
              </a:rPr>
              <a:t> Obvious Injuries.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smtClean="0">
                <a:ln>
                  <a:noFill/>
                </a:ln>
                <a:solidFill>
                  <a:schemeClr val="tx1"/>
                </a:solidFill>
                <a:effectLst/>
                <a:latin typeface="Arial" panose="020B0604020202020204" pitchFamily="34" charset="0"/>
              </a:rPr>
              <a:t>Keep Person Warm and Comfortable.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89764" y="1197533"/>
            <a:ext cx="4351338" cy="4351338"/>
          </a:xfrm>
        </p:spPr>
      </p:pic>
    </p:spTree>
    <p:extLst>
      <p:ext uri="{BB962C8B-B14F-4D97-AF65-F5344CB8AC3E}">
        <p14:creationId xmlns:p14="http://schemas.microsoft.com/office/powerpoint/2010/main" val="33895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7226"/>
          </a:xfrm>
        </p:spPr>
        <p:txBody>
          <a:bodyPr/>
          <a:lstStyle/>
          <a:p>
            <a:r>
              <a:rPr lang="en-US" b="1" dirty="0" smtClean="0"/>
              <a:t>Dehydration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4502"/>
          <a:stretch/>
        </p:blipFill>
        <p:spPr>
          <a:xfrm>
            <a:off x="4131646" y="365125"/>
            <a:ext cx="6179921" cy="6128981"/>
          </a:xfrm>
        </p:spPr>
      </p:pic>
    </p:spTree>
    <p:extLst>
      <p:ext uri="{BB962C8B-B14F-4D97-AF65-F5344CB8AC3E}">
        <p14:creationId xmlns:p14="http://schemas.microsoft.com/office/powerpoint/2010/main" val="15364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1242"/>
          </a:xfrm>
        </p:spPr>
        <p:txBody>
          <a:bodyPr>
            <a:normAutofit fontScale="90000"/>
          </a:bodyPr>
          <a:lstStyle/>
          <a:p>
            <a:r>
              <a:rPr lang="en-US" b="1" dirty="0" smtClean="0"/>
              <a:t>Dehydration</a:t>
            </a:r>
            <a:endParaRPr lang="en-US" b="1" dirty="0"/>
          </a:p>
        </p:txBody>
      </p:sp>
      <p:sp>
        <p:nvSpPr>
          <p:cNvPr id="3" name="Content Placeholder 2"/>
          <p:cNvSpPr>
            <a:spLocks noGrp="1"/>
          </p:cNvSpPr>
          <p:nvPr>
            <p:ph idx="1"/>
          </p:nvPr>
        </p:nvSpPr>
        <p:spPr>
          <a:xfrm>
            <a:off x="838200" y="1156996"/>
            <a:ext cx="10515600" cy="5019967"/>
          </a:xfrm>
        </p:spPr>
        <p:txBody>
          <a:bodyPr>
            <a:normAutofit fontScale="85000" lnSpcReduction="20000"/>
          </a:bodyPr>
          <a:lstStyle/>
          <a:p>
            <a:pPr marL="514350" indent="-514350">
              <a:buFont typeface="+mj-lt"/>
              <a:buAutoNum type="arabicPeriod"/>
            </a:pPr>
            <a:r>
              <a:rPr lang="en-US" dirty="0" smtClean="0"/>
              <a:t>Dehydration </a:t>
            </a:r>
            <a:r>
              <a:rPr lang="en-US" dirty="0"/>
              <a:t>occurs when your body loses too much fluid. This can </a:t>
            </a:r>
            <a:r>
              <a:rPr lang="en-US" dirty="0" smtClean="0"/>
              <a:t>happen when </a:t>
            </a:r>
            <a:r>
              <a:rPr lang="en-US" dirty="0"/>
              <a:t>you stop drinking water or lose large amounts of fluid </a:t>
            </a:r>
            <a:r>
              <a:rPr lang="en-US" dirty="0" smtClean="0"/>
              <a:t>through diarrhea</a:t>
            </a:r>
            <a:r>
              <a:rPr lang="en-US" dirty="0"/>
              <a:t>, vomiting, sweating, or exercise. Not drinking enough fluids </a:t>
            </a:r>
            <a:r>
              <a:rPr lang="en-US" dirty="0" smtClean="0"/>
              <a:t>can cause </a:t>
            </a:r>
            <a:r>
              <a:rPr lang="en-US" dirty="0"/>
              <a:t>muscle cramps. You may feel faint. Usually your body can </a:t>
            </a:r>
            <a:r>
              <a:rPr lang="en-US" dirty="0" smtClean="0"/>
              <a:t>reabsorb fluid from your blood and other body tissues. But by the time you become severely </a:t>
            </a:r>
            <a:r>
              <a:rPr lang="en-US" dirty="0"/>
              <a:t>dehydrated, you no longer have enough fluid in your body to </a:t>
            </a:r>
            <a:r>
              <a:rPr lang="en-US" dirty="0" smtClean="0"/>
              <a:t>get blood </a:t>
            </a:r>
            <a:r>
              <a:rPr lang="en-US" dirty="0"/>
              <a:t>to your organs, and you may go into shock, which is a </a:t>
            </a:r>
            <a:r>
              <a:rPr lang="en-US" dirty="0" smtClean="0"/>
              <a:t>life-threatening condition</a:t>
            </a:r>
            <a:r>
              <a:rPr lang="en-US" dirty="0"/>
              <a:t>.</a:t>
            </a:r>
          </a:p>
          <a:p>
            <a:pPr marL="514350" indent="-514350">
              <a:buFont typeface="+mj-lt"/>
              <a:buAutoNum type="arabicPeriod"/>
            </a:pPr>
            <a:r>
              <a:rPr lang="en-US" dirty="0" smtClean="0"/>
              <a:t>If </a:t>
            </a:r>
            <a:r>
              <a:rPr lang="en-US" dirty="0"/>
              <a:t>you become mildly to moderately dehydrated while working outside </a:t>
            </a:r>
            <a:r>
              <a:rPr lang="en-US" dirty="0" smtClean="0"/>
              <a:t>or exercising</a:t>
            </a:r>
            <a:r>
              <a:rPr lang="en-US" dirty="0"/>
              <a:t>:</a:t>
            </a:r>
          </a:p>
          <a:p>
            <a:pPr marL="914400" lvl="1" indent="-457200">
              <a:buFont typeface="+mj-lt"/>
              <a:buAutoNum type="alphaLcPeriod"/>
            </a:pPr>
            <a:r>
              <a:rPr lang="en-US" dirty="0" smtClean="0"/>
              <a:t>Stop </a:t>
            </a:r>
            <a:r>
              <a:rPr lang="en-US" dirty="0"/>
              <a:t>your activity and rest.</a:t>
            </a:r>
          </a:p>
          <a:p>
            <a:pPr marL="914400" lvl="1" indent="-457200">
              <a:buFont typeface="+mj-lt"/>
              <a:buAutoNum type="alphaLcPeriod"/>
            </a:pPr>
            <a:r>
              <a:rPr lang="en-US" dirty="0" smtClean="0"/>
              <a:t>Get </a:t>
            </a:r>
            <a:r>
              <a:rPr lang="en-US" dirty="0"/>
              <a:t>out of direct sunlight and lie down in a cool spot, such as in the </a:t>
            </a:r>
            <a:r>
              <a:rPr lang="en-US" dirty="0" smtClean="0"/>
              <a:t>shade or </a:t>
            </a:r>
            <a:r>
              <a:rPr lang="en-US" dirty="0"/>
              <a:t>an air-conditioned </a:t>
            </a:r>
            <a:r>
              <a:rPr lang="en-US" dirty="0" smtClean="0"/>
              <a:t>area.</a:t>
            </a:r>
          </a:p>
          <a:p>
            <a:pPr marL="914400" lvl="1" indent="-457200">
              <a:buFont typeface="+mj-lt"/>
              <a:buAutoNum type="alphaLcPeriod"/>
            </a:pPr>
            <a:r>
              <a:rPr lang="en-US" dirty="0" smtClean="0"/>
              <a:t>Prop </a:t>
            </a:r>
            <a:r>
              <a:rPr lang="en-US" dirty="0"/>
              <a:t>up your </a:t>
            </a:r>
            <a:r>
              <a:rPr lang="en-US" dirty="0" smtClean="0"/>
              <a:t>feet.</a:t>
            </a:r>
          </a:p>
          <a:p>
            <a:pPr marL="914400" lvl="1" indent="-457200">
              <a:buFont typeface="+mj-lt"/>
              <a:buAutoNum type="alphaLcPeriod"/>
            </a:pPr>
            <a:r>
              <a:rPr lang="en-US" dirty="0" smtClean="0"/>
              <a:t>Take </a:t>
            </a:r>
            <a:r>
              <a:rPr lang="en-US" dirty="0"/>
              <a:t>off any extra </a:t>
            </a:r>
            <a:r>
              <a:rPr lang="en-US" dirty="0" smtClean="0"/>
              <a:t>clothes.</a:t>
            </a:r>
          </a:p>
          <a:p>
            <a:pPr marL="914400" lvl="1" indent="-457200">
              <a:buFont typeface="+mj-lt"/>
              <a:buAutoNum type="alphaLcPeriod"/>
            </a:pPr>
            <a:r>
              <a:rPr lang="en-US" dirty="0" smtClean="0"/>
              <a:t>Drink </a:t>
            </a:r>
            <a:r>
              <a:rPr lang="en-US" dirty="0"/>
              <a:t>a rehydration drink, water, juice, or sports drink to replace fluids </a:t>
            </a:r>
            <a:r>
              <a:rPr lang="en-US" dirty="0" smtClean="0"/>
              <a:t>and minerals</a:t>
            </a:r>
            <a:r>
              <a:rPr lang="en-US" dirty="0"/>
              <a:t>. Drink 2 </a:t>
            </a:r>
            <a:r>
              <a:rPr lang="en-US" dirty="0" err="1"/>
              <a:t>qt</a:t>
            </a:r>
            <a:r>
              <a:rPr lang="en-US" dirty="0"/>
              <a:t> </a:t>
            </a:r>
            <a:r>
              <a:rPr lang="en-US" dirty="0" smtClean="0"/>
              <a:t>of </a:t>
            </a:r>
            <a:r>
              <a:rPr lang="en-US" dirty="0"/>
              <a:t>cool liquids over the next 2 to 4 hours. </a:t>
            </a:r>
            <a:r>
              <a:rPr lang="en-US" dirty="0" smtClean="0"/>
              <a:t>You should </a:t>
            </a:r>
            <a:r>
              <a:rPr lang="en-US" dirty="0"/>
              <a:t>drink at least 10 glasses of liquid a day to replace lost fluids.</a:t>
            </a:r>
          </a:p>
        </p:txBody>
      </p:sp>
    </p:spTree>
    <p:extLst>
      <p:ext uri="{BB962C8B-B14F-4D97-AF65-F5344CB8AC3E}">
        <p14:creationId xmlns:p14="http://schemas.microsoft.com/office/powerpoint/2010/main" val="3086367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Sunburn</a:t>
            </a:r>
            <a:endParaRPr lang="en-US" b="1" dirty="0"/>
          </a:p>
        </p:txBody>
      </p:sp>
      <p:sp>
        <p:nvSpPr>
          <p:cNvPr id="3" name="Content Placeholder 2"/>
          <p:cNvSpPr>
            <a:spLocks noGrp="1"/>
          </p:cNvSpPr>
          <p:nvPr>
            <p:ph sz="half" idx="1"/>
          </p:nvPr>
        </p:nvSpPr>
        <p:spPr>
          <a:xfrm>
            <a:off x="838199" y="1825625"/>
            <a:ext cx="6831563" cy="4351338"/>
          </a:xfrm>
        </p:spPr>
        <p:txBody>
          <a:bodyPr>
            <a:normAutofit/>
          </a:bodyPr>
          <a:lstStyle/>
          <a:p>
            <a:pPr marL="514350" indent="-514350">
              <a:buFont typeface="+mj-lt"/>
              <a:buAutoNum type="arabicPeriod"/>
            </a:pPr>
            <a:r>
              <a:rPr lang="en-US" dirty="0" smtClean="0"/>
              <a:t>When </a:t>
            </a:r>
            <a:r>
              <a:rPr lang="en-US" dirty="0"/>
              <a:t>you get a sunburn, your skin </a:t>
            </a:r>
            <a:r>
              <a:rPr lang="en-US" dirty="0" smtClean="0"/>
              <a:t>turns red </a:t>
            </a:r>
            <a:r>
              <a:rPr lang="en-US" dirty="0"/>
              <a:t>and hurts. If the burn is severe, </a:t>
            </a:r>
            <a:r>
              <a:rPr lang="en-US" dirty="0" smtClean="0"/>
              <a:t>you can </a:t>
            </a:r>
            <a:r>
              <a:rPr lang="en-US" dirty="0"/>
              <a:t>develop swelling and sunburn </a:t>
            </a:r>
            <a:r>
              <a:rPr lang="en-US" dirty="0" smtClean="0"/>
              <a:t>blisters. You </a:t>
            </a:r>
            <a:r>
              <a:rPr lang="en-US" dirty="0"/>
              <a:t>may even feel like you have the flu </a:t>
            </a:r>
            <a:r>
              <a:rPr lang="en-US" dirty="0" smtClean="0"/>
              <a:t>-- feverish</a:t>
            </a:r>
            <a:r>
              <a:rPr lang="en-US" dirty="0"/>
              <a:t>, with chills, nausea, </a:t>
            </a:r>
            <a:r>
              <a:rPr lang="en-US" dirty="0" smtClean="0"/>
              <a:t>headache, and </a:t>
            </a:r>
            <a:r>
              <a:rPr lang="en-US" dirty="0"/>
              <a:t>weakness. It is important to </a:t>
            </a:r>
            <a:r>
              <a:rPr lang="en-US" dirty="0" smtClean="0"/>
              <a:t>wear sunblock </a:t>
            </a:r>
            <a:r>
              <a:rPr lang="en-US" dirty="0"/>
              <a:t>when in the sun, such as at </a:t>
            </a:r>
            <a:r>
              <a:rPr lang="en-US" dirty="0" smtClean="0"/>
              <a:t>the beach </a:t>
            </a:r>
            <a:r>
              <a:rPr lang="en-US" dirty="0"/>
              <a:t>or when skiing. Keep it with you </a:t>
            </a:r>
            <a:r>
              <a:rPr lang="en-US" dirty="0" smtClean="0"/>
              <a:t>so it </a:t>
            </a:r>
            <a:r>
              <a:rPr lang="en-US" dirty="0"/>
              <a:t>can be reapplied throughout the day.</a:t>
            </a:r>
          </a:p>
          <a:p>
            <a:pPr marL="514350" indent="-514350">
              <a:buFont typeface="+mj-lt"/>
              <a:buAutoNum type="arabicPeriod"/>
            </a:pPr>
            <a:r>
              <a:rPr lang="en-US" b="1" i="1" dirty="0"/>
              <a:t>Prevention is the key.</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72728" y="1825625"/>
            <a:ext cx="2870594" cy="4003723"/>
          </a:xfrm>
        </p:spPr>
      </p:pic>
    </p:spTree>
    <p:extLst>
      <p:ext uri="{BB962C8B-B14F-4D97-AF65-F5344CB8AC3E}">
        <p14:creationId xmlns:p14="http://schemas.microsoft.com/office/powerpoint/2010/main" val="117659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a:t>
            </a:r>
            <a:endParaRPr lang="en-US" dirty="0"/>
          </a:p>
        </p:txBody>
      </p:sp>
      <p:sp>
        <p:nvSpPr>
          <p:cNvPr id="3" name="Content Placeholder 2"/>
          <p:cNvSpPr>
            <a:spLocks noGrp="1"/>
          </p:cNvSpPr>
          <p:nvPr>
            <p:ph sz="half" idx="1"/>
          </p:nvPr>
        </p:nvSpPr>
        <p:spPr>
          <a:xfrm>
            <a:off x="838200" y="1825624"/>
            <a:ext cx="6186444" cy="4583721"/>
          </a:xfrm>
        </p:spPr>
        <p:txBody>
          <a:bodyPr>
            <a:normAutofit/>
          </a:bodyPr>
          <a:lstStyle/>
          <a:p>
            <a:pPr marL="514350" indent="-514350">
              <a:buFont typeface="+mj-lt"/>
              <a:buAutoNum type="arabicPeriod"/>
            </a:pPr>
            <a:r>
              <a:rPr lang="en-US" dirty="0"/>
              <a:t>Immediately stop the activity.</a:t>
            </a:r>
          </a:p>
          <a:p>
            <a:pPr marL="514350" indent="-514350">
              <a:buFont typeface="+mj-lt"/>
              <a:buAutoNum type="arabicPeriod"/>
            </a:pPr>
            <a:r>
              <a:rPr lang="en-US" dirty="0"/>
              <a:t>Monitor the person for changes in symptoms</a:t>
            </a:r>
            <a:r>
              <a:rPr lang="en-US" dirty="0" smtClean="0"/>
              <a:t>.</a:t>
            </a:r>
          </a:p>
          <a:p>
            <a:pPr marL="971550" lvl="1" indent="-514350">
              <a:buFont typeface="+mj-lt"/>
              <a:buAutoNum type="alphaLcPeriod"/>
            </a:pPr>
            <a:r>
              <a:rPr lang="en-US" dirty="0" smtClean="0"/>
              <a:t>Symptoms can </a:t>
            </a:r>
            <a:r>
              <a:rPr lang="en-US" dirty="0"/>
              <a:t>include headaches and trouble with concentration, memory, balance, mood and sleep.</a:t>
            </a:r>
          </a:p>
          <a:p>
            <a:pPr marL="514350" indent="-514350">
              <a:buFont typeface="+mj-lt"/>
              <a:buAutoNum type="arabicPeriod"/>
            </a:pPr>
            <a:r>
              <a:rPr lang="en-US" dirty="0"/>
              <a:t>Keep them calm and quiet.</a:t>
            </a:r>
          </a:p>
          <a:p>
            <a:pPr marL="514350" indent="-514350">
              <a:buFont typeface="+mj-lt"/>
              <a:buAutoNum type="arabicPeriod"/>
            </a:pPr>
            <a:r>
              <a:rPr lang="en-US" dirty="0"/>
              <a:t>Seek medical evaluation if symptoms persist or worsen.</a:t>
            </a:r>
            <a:endParaRPr lang="en-US" dirty="0"/>
          </a:p>
        </p:txBody>
      </p:sp>
      <p:pic>
        <p:nvPicPr>
          <p:cNvPr id="7"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567"/>
          <a:stretch/>
        </p:blipFill>
        <p:spPr>
          <a:xfrm>
            <a:off x="7024643" y="1690688"/>
            <a:ext cx="4805586" cy="3630447"/>
          </a:xfrm>
          <a:prstGeom prst="rect">
            <a:avLst/>
          </a:prstGeom>
        </p:spPr>
      </p:pic>
    </p:spTree>
    <p:extLst>
      <p:ext uri="{BB962C8B-B14F-4D97-AF65-F5344CB8AC3E}">
        <p14:creationId xmlns:p14="http://schemas.microsoft.com/office/powerpoint/2010/main" val="47560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3879"/>
          </a:xfrm>
        </p:spPr>
        <p:txBody>
          <a:bodyPr/>
          <a:lstStyle/>
          <a:p>
            <a:r>
              <a:rPr lang="en-US" b="1" dirty="0" smtClean="0"/>
              <a:t>Snow Sports</a:t>
            </a:r>
            <a:endParaRPr lang="en-US" b="1" dirty="0"/>
          </a:p>
        </p:txBody>
      </p:sp>
      <p:sp>
        <p:nvSpPr>
          <p:cNvPr id="3" name="Content Placeholder 2"/>
          <p:cNvSpPr>
            <a:spLocks noGrp="1"/>
          </p:cNvSpPr>
          <p:nvPr>
            <p:ph idx="1"/>
          </p:nvPr>
        </p:nvSpPr>
        <p:spPr>
          <a:xfrm>
            <a:off x="838200" y="1129004"/>
            <a:ext cx="10515600" cy="5523723"/>
          </a:xfrm>
        </p:spPr>
        <p:txBody>
          <a:bodyPr>
            <a:normAutofit fontScale="85000" lnSpcReduction="20000"/>
          </a:bodyPr>
          <a:lstStyle/>
          <a:p>
            <a:pPr marL="514350" lvl="0" indent="-514350">
              <a:buFont typeface="+mj-lt"/>
              <a:buAutoNum type="arabicPeriod"/>
            </a:pPr>
            <a:r>
              <a:rPr lang="en-US" dirty="0"/>
              <a:t>Do the following:</a:t>
            </a:r>
          </a:p>
          <a:p>
            <a:pPr marL="914400" lvl="1" indent="-457200">
              <a:buFont typeface="+mj-lt"/>
              <a:buAutoNum type="alphaLcPeriod"/>
            </a:pPr>
            <a:r>
              <a:rPr lang="en-US" dirty="0"/>
              <a:t>Explain to your counselor the hazards you are most likely to encounter while participating in snow sport activities, and what you should do to anticipate, help prevent, mitigate, and respond to these hazards.</a:t>
            </a:r>
          </a:p>
          <a:p>
            <a:pPr marL="914400" lvl="1" indent="-457200">
              <a:buFont typeface="+mj-lt"/>
              <a:buAutoNum type="alphaLcPeriod"/>
            </a:pPr>
            <a:r>
              <a:rPr lang="en-US" dirty="0"/>
              <a:t>Discuss first aid and prevention for the types of injuries or illnesses that could occur while participating in snow sports, including hypothermia, frostbite, shock, dehydration, sunburn, </a:t>
            </a:r>
            <a:r>
              <a:rPr lang="en-US" dirty="0" smtClean="0"/>
              <a:t>concussion, fractures</a:t>
            </a:r>
            <a:r>
              <a:rPr lang="en-US" dirty="0"/>
              <a:t>, bruises, sprains, and strains. Tell how to apply splints.</a:t>
            </a:r>
          </a:p>
          <a:p>
            <a:pPr marL="514350" lvl="0" indent="-514350">
              <a:buFont typeface="+mj-lt"/>
              <a:buAutoNum type="arabicPeriod"/>
            </a:pPr>
            <a:r>
              <a:rPr lang="en-US" dirty="0"/>
              <a:t>Do the following:</a:t>
            </a:r>
          </a:p>
          <a:p>
            <a:pPr marL="914400" lvl="1" indent="-457200">
              <a:buFont typeface="+mj-lt"/>
              <a:buAutoNum type="alphaLcPeriod"/>
            </a:pPr>
            <a:r>
              <a:rPr lang="en-US" dirty="0"/>
              <a:t>Explain why every snow sport participant should be prepared to render first aid in the event of an accident.</a:t>
            </a:r>
          </a:p>
          <a:p>
            <a:pPr marL="914400" lvl="1" indent="-457200">
              <a:buFont typeface="+mj-lt"/>
              <a:buAutoNum type="alphaLcPeriod"/>
            </a:pPr>
            <a:r>
              <a:rPr lang="en-US" dirty="0"/>
              <a:t>Explain the procedure used to report an accident to the local ski patrol or local emergency personnel</a:t>
            </a:r>
            <a:r>
              <a:rPr lang="en-US" dirty="0" smtClean="0"/>
              <a:t>.</a:t>
            </a:r>
            <a:endParaRPr lang="en-US" dirty="0"/>
          </a:p>
          <a:p>
            <a:pPr marL="514350" lvl="0" indent="-514350">
              <a:buFont typeface="+mj-lt"/>
              <a:buAutoNum type="arabicPeriod"/>
            </a:pPr>
            <a:r>
              <a:rPr lang="en-US" dirty="0"/>
              <a:t>Explain the international trail-marking system.</a:t>
            </a:r>
          </a:p>
          <a:p>
            <a:pPr marL="514350" lvl="0" indent="-514350">
              <a:buFont typeface="+mj-lt"/>
              <a:buAutoNum type="arabicPeriod"/>
            </a:pPr>
            <a:r>
              <a:rPr lang="en-US" dirty="0"/>
              <a:t>Discuss the importance of strength, endurance, and flexibility in snow sports. Demonstrate exercises and activities you can do to get fit for the option you choose in requirement 7.</a:t>
            </a:r>
          </a:p>
          <a:p>
            <a:pPr marL="514350" lvl="0" indent="-514350">
              <a:buFont typeface="+mj-lt"/>
              <a:buAutoNum type="arabicPeriod"/>
            </a:pPr>
            <a:r>
              <a:rPr lang="en-US" dirty="0"/>
              <a:t>Present yourself properly clothed and equipped for the option you choose in requirement 7. Discuss how the clothing you have chosen will help keep you warm and protected</a:t>
            </a:r>
            <a:r>
              <a:rPr lang="en-US" dirty="0" smtClean="0"/>
              <a:t>.</a:t>
            </a:r>
            <a:endParaRPr lang="en-US" dirty="0"/>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771581" y="0"/>
            <a:ext cx="1420419" cy="1446245"/>
          </a:xfrm>
          <a:prstGeom prst="rect">
            <a:avLst/>
          </a:prstGeom>
        </p:spPr>
      </p:pic>
    </p:spTree>
    <p:extLst>
      <p:ext uri="{BB962C8B-B14F-4D97-AF65-F5344CB8AC3E}">
        <p14:creationId xmlns:p14="http://schemas.microsoft.com/office/powerpoint/2010/main" val="11341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31830"/>
          </a:xfrm>
        </p:spPr>
        <p:txBody>
          <a:bodyPr/>
          <a:lstStyle/>
          <a:p>
            <a:r>
              <a:rPr lang="en-US" b="1" dirty="0" smtClean="0"/>
              <a:t>Fractures</a:t>
            </a:r>
            <a:endParaRPr lang="en-US" b="1" dirty="0"/>
          </a:p>
        </p:txBody>
      </p:sp>
      <p:sp>
        <p:nvSpPr>
          <p:cNvPr id="5" name="Content Placeholder 4"/>
          <p:cNvSpPr>
            <a:spLocks noGrp="1"/>
          </p:cNvSpPr>
          <p:nvPr>
            <p:ph sz="half" idx="1"/>
          </p:nvPr>
        </p:nvSpPr>
        <p:spPr>
          <a:xfrm>
            <a:off x="838199" y="1296956"/>
            <a:ext cx="6402355" cy="4880007"/>
          </a:xfrm>
        </p:spPr>
        <p:txBody>
          <a:bodyPr>
            <a:normAutofit fontScale="92500" lnSpcReduction="10000"/>
          </a:bodyPr>
          <a:lstStyle/>
          <a:p>
            <a:pPr marL="514350" indent="-514350">
              <a:buFont typeface="+mj-lt"/>
              <a:buAutoNum type="arabicPeriod"/>
            </a:pPr>
            <a:r>
              <a:rPr lang="en-US" b="1" dirty="0" smtClean="0"/>
              <a:t>Symptoms </a:t>
            </a:r>
            <a:r>
              <a:rPr lang="en-US" b="1" dirty="0"/>
              <a:t>of fractures include:</a:t>
            </a:r>
          </a:p>
          <a:p>
            <a:pPr marL="914400" lvl="1" indent="-457200">
              <a:buFont typeface="+mj-lt"/>
              <a:buAutoNum type="alphaLcPeriod"/>
            </a:pPr>
            <a:r>
              <a:rPr lang="en-US" dirty="0" smtClean="0"/>
              <a:t>Severe </a:t>
            </a:r>
            <a:r>
              <a:rPr lang="en-US" dirty="0"/>
              <a:t>pain</a:t>
            </a:r>
          </a:p>
          <a:p>
            <a:pPr marL="914400" lvl="1" indent="-457200">
              <a:buFont typeface="+mj-lt"/>
              <a:buAutoNum type="alphaLcPeriod"/>
            </a:pPr>
            <a:r>
              <a:rPr lang="en-US" dirty="0" smtClean="0"/>
              <a:t>Difficulty </a:t>
            </a:r>
            <a:r>
              <a:rPr lang="en-US" dirty="0"/>
              <a:t>in movement</a:t>
            </a:r>
          </a:p>
          <a:p>
            <a:pPr marL="914400" lvl="1" indent="-457200">
              <a:buFont typeface="+mj-lt"/>
              <a:buAutoNum type="alphaLcPeriod"/>
            </a:pPr>
            <a:r>
              <a:rPr lang="en-US" dirty="0" smtClean="0"/>
              <a:t>Swelling</a:t>
            </a:r>
            <a:r>
              <a:rPr lang="en-US" dirty="0"/>
              <a:t>/ bruising / bleeding</a:t>
            </a:r>
          </a:p>
          <a:p>
            <a:pPr marL="914400" lvl="1" indent="-457200">
              <a:buFont typeface="+mj-lt"/>
              <a:buAutoNum type="alphaLcPeriod"/>
            </a:pPr>
            <a:r>
              <a:rPr lang="en-US" dirty="0" smtClean="0"/>
              <a:t>Deformity </a:t>
            </a:r>
            <a:r>
              <a:rPr lang="en-US" dirty="0"/>
              <a:t>/ abnormal twist of limb</a:t>
            </a:r>
          </a:p>
          <a:p>
            <a:pPr marL="914400" lvl="1" indent="-457200">
              <a:buFont typeface="+mj-lt"/>
              <a:buAutoNum type="alphaLcPeriod"/>
            </a:pPr>
            <a:r>
              <a:rPr lang="en-US" dirty="0" smtClean="0"/>
              <a:t>Tenderness </a:t>
            </a:r>
            <a:r>
              <a:rPr lang="en-US" dirty="0"/>
              <a:t>on applying pressure</a:t>
            </a:r>
          </a:p>
          <a:p>
            <a:pPr marL="514350" indent="-514350">
              <a:buFont typeface="+mj-lt"/>
              <a:buAutoNum type="arabicPeriod"/>
            </a:pPr>
            <a:r>
              <a:rPr lang="en-US" b="1" dirty="0" smtClean="0"/>
              <a:t>For </a:t>
            </a:r>
            <a:r>
              <a:rPr lang="en-US" b="1" dirty="0"/>
              <a:t>open fractures</a:t>
            </a:r>
          </a:p>
          <a:p>
            <a:pPr marL="914400" lvl="1" indent="-457200">
              <a:buFont typeface="+mj-lt"/>
              <a:buAutoNum type="alphaLcPeriod"/>
            </a:pPr>
            <a:r>
              <a:rPr lang="en-US" dirty="0" smtClean="0"/>
              <a:t>Control </a:t>
            </a:r>
            <a:r>
              <a:rPr lang="en-US" dirty="0"/>
              <a:t>bleeding before treatment</a:t>
            </a:r>
          </a:p>
          <a:p>
            <a:pPr marL="914400" lvl="1" indent="-457200">
              <a:buFont typeface="+mj-lt"/>
              <a:buAutoNum type="alphaLcPeriod"/>
            </a:pPr>
            <a:r>
              <a:rPr lang="en-US" dirty="0" smtClean="0"/>
              <a:t>Rinse </a:t>
            </a:r>
            <a:r>
              <a:rPr lang="en-US" dirty="0"/>
              <a:t>and dress the wound</a:t>
            </a:r>
          </a:p>
          <a:p>
            <a:pPr marL="514350" indent="-514350">
              <a:buFont typeface="+mj-lt"/>
              <a:buAutoNum type="arabicPeriod"/>
            </a:pPr>
            <a:r>
              <a:rPr lang="en-US" b="1" dirty="0" smtClean="0"/>
              <a:t>For </a:t>
            </a:r>
            <a:r>
              <a:rPr lang="en-US" b="1" dirty="0"/>
              <a:t>open / closed fractures</a:t>
            </a:r>
          </a:p>
          <a:p>
            <a:pPr marL="914400" lvl="1" indent="-457200">
              <a:buFont typeface="+mj-lt"/>
              <a:buAutoNum type="alphaLcPeriod"/>
            </a:pPr>
            <a:r>
              <a:rPr lang="en-US" dirty="0" smtClean="0"/>
              <a:t>Immobilize </a:t>
            </a:r>
            <a:r>
              <a:rPr lang="en-US" dirty="0"/>
              <a:t>the affected area</a:t>
            </a:r>
          </a:p>
          <a:p>
            <a:pPr marL="914400" lvl="1" indent="-457200">
              <a:buFont typeface="+mj-lt"/>
              <a:buAutoNum type="alphaLcPeriod"/>
            </a:pPr>
            <a:r>
              <a:rPr lang="en-US" dirty="0" smtClean="0"/>
              <a:t>Apply </a:t>
            </a:r>
            <a:r>
              <a:rPr lang="en-US" dirty="0"/>
              <a:t>ice to reduce pain / swelling</a:t>
            </a:r>
          </a:p>
          <a:p>
            <a:pPr marL="914400" lvl="1" indent="-457200">
              <a:buFont typeface="+mj-lt"/>
              <a:buAutoNum type="alphaLcPeriod"/>
            </a:pPr>
            <a:r>
              <a:rPr lang="en-US" dirty="0" smtClean="0"/>
              <a:t>Consult </a:t>
            </a:r>
            <a:r>
              <a:rPr lang="en-US" dirty="0"/>
              <a:t>a doctor</a:t>
            </a:r>
          </a:p>
        </p:txBody>
      </p:sp>
      <p:pic>
        <p:nvPicPr>
          <p:cNvPr id="7" name="Content Placeholder 6"/>
          <p:cNvPicPr>
            <a:picLocks noGrp="1" noChangeAspect="1"/>
          </p:cNvPicPr>
          <p:nvPr>
            <p:ph sz="half" idx="2"/>
          </p:nvPr>
        </p:nvPicPr>
        <p:blipFill rotWithShape="1">
          <a:blip r:embed="rId2"/>
          <a:srcRect r="4132"/>
          <a:stretch/>
        </p:blipFill>
        <p:spPr>
          <a:xfrm>
            <a:off x="8182947" y="566429"/>
            <a:ext cx="2164702" cy="5610534"/>
          </a:xfrm>
          <a:prstGeom prst="rect">
            <a:avLst/>
          </a:prstGeom>
        </p:spPr>
      </p:pic>
    </p:spTree>
    <p:extLst>
      <p:ext uri="{BB962C8B-B14F-4D97-AF65-F5344CB8AC3E}">
        <p14:creationId xmlns:p14="http://schemas.microsoft.com/office/powerpoint/2010/main" val="182223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Bruises</a:t>
            </a:r>
            <a:endParaRPr lang="en-US" b="1" dirty="0"/>
          </a:p>
        </p:txBody>
      </p:sp>
      <p:sp>
        <p:nvSpPr>
          <p:cNvPr id="6" name="Content Placeholder 5"/>
          <p:cNvSpPr>
            <a:spLocks noGrp="1"/>
          </p:cNvSpPr>
          <p:nvPr>
            <p:ph sz="half" idx="1"/>
          </p:nvPr>
        </p:nvSpPr>
        <p:spPr>
          <a:xfrm>
            <a:off x="838200" y="1408922"/>
            <a:ext cx="5833188" cy="4768041"/>
          </a:xfrm>
        </p:spPr>
        <p:txBody>
          <a:bodyPr>
            <a:normAutofit lnSpcReduction="10000"/>
          </a:bodyPr>
          <a:lstStyle/>
          <a:p>
            <a:pPr marL="514350" indent="-514350">
              <a:buFont typeface="+mj-lt"/>
              <a:buAutoNum type="arabicPeriod"/>
            </a:pPr>
            <a:r>
              <a:rPr lang="en-US" b="1" dirty="0" smtClean="0"/>
              <a:t>Reduce </a:t>
            </a:r>
            <a:r>
              <a:rPr lang="en-US" b="1" dirty="0"/>
              <a:t>Bruising and Swelling</a:t>
            </a:r>
          </a:p>
          <a:p>
            <a:pPr marL="914400" lvl="1" indent="-457200">
              <a:buFont typeface="+mj-lt"/>
              <a:buAutoNum type="alphaLcPeriod"/>
            </a:pPr>
            <a:r>
              <a:rPr lang="en-US" dirty="0" smtClean="0"/>
              <a:t>Ice </a:t>
            </a:r>
            <a:r>
              <a:rPr lang="en-US" dirty="0"/>
              <a:t>the area on and off for the first 24-48 hours.</a:t>
            </a:r>
          </a:p>
          <a:p>
            <a:pPr marL="914400" lvl="1" indent="-457200">
              <a:buFont typeface="+mj-lt"/>
              <a:buAutoNum type="alphaLcPeriod"/>
            </a:pPr>
            <a:r>
              <a:rPr lang="en-US" dirty="0" smtClean="0"/>
              <a:t>Apply </a:t>
            </a:r>
            <a:r>
              <a:rPr lang="en-US" dirty="0"/>
              <a:t>ice for about 15 minutes at a time, and </a:t>
            </a:r>
            <a:r>
              <a:rPr lang="en-US" dirty="0" smtClean="0"/>
              <a:t>always put </a:t>
            </a:r>
            <a:r>
              <a:rPr lang="en-US" dirty="0"/>
              <a:t>something like a towel or wash cloth between </a:t>
            </a:r>
            <a:r>
              <a:rPr lang="en-US" dirty="0" smtClean="0"/>
              <a:t>the ice </a:t>
            </a:r>
            <a:r>
              <a:rPr lang="en-US" dirty="0"/>
              <a:t>and your skin.</a:t>
            </a:r>
          </a:p>
          <a:p>
            <a:pPr marL="914400" lvl="1" indent="-457200">
              <a:buFont typeface="+mj-lt"/>
              <a:buAutoNum type="alphaLcPeriod"/>
            </a:pPr>
            <a:r>
              <a:rPr lang="en-US" dirty="0" smtClean="0"/>
              <a:t>Rest </a:t>
            </a:r>
            <a:r>
              <a:rPr lang="en-US" dirty="0"/>
              <a:t>the affected area.</a:t>
            </a:r>
          </a:p>
          <a:p>
            <a:pPr marL="914400" lvl="1" indent="-457200">
              <a:buFont typeface="+mj-lt"/>
              <a:buAutoNum type="alphaLcPeriod"/>
            </a:pPr>
            <a:r>
              <a:rPr lang="en-US" dirty="0" smtClean="0"/>
              <a:t>If </a:t>
            </a:r>
            <a:r>
              <a:rPr lang="en-US" dirty="0"/>
              <a:t>possible, elevate the affected area.</a:t>
            </a:r>
          </a:p>
          <a:p>
            <a:pPr marL="514350" indent="-514350">
              <a:buFont typeface="+mj-lt"/>
              <a:buAutoNum type="arabicPeriod"/>
            </a:pPr>
            <a:r>
              <a:rPr lang="en-US" b="1" dirty="0"/>
              <a:t>Treat Symptoms</a:t>
            </a:r>
          </a:p>
          <a:p>
            <a:pPr marL="914400" lvl="1" indent="-457200">
              <a:buFont typeface="+mj-lt"/>
              <a:buAutoNum type="alphaLcPeriod"/>
            </a:pPr>
            <a:r>
              <a:rPr lang="en-US" dirty="0" smtClean="0"/>
              <a:t>For </a:t>
            </a:r>
            <a:r>
              <a:rPr lang="en-US" dirty="0"/>
              <a:t>pain, take acetaminophen (Tylenol). Avoid </a:t>
            </a:r>
            <a:r>
              <a:rPr lang="en-US" dirty="0" smtClean="0"/>
              <a:t>aspirin or </a:t>
            </a:r>
            <a:r>
              <a:rPr lang="en-US" dirty="0"/>
              <a:t>ibuprofen (Advil, Motrin), which</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4199" y="2584580"/>
            <a:ext cx="4535897" cy="2373786"/>
          </a:xfrm>
        </p:spPr>
      </p:pic>
    </p:spTree>
    <p:extLst>
      <p:ext uri="{BB962C8B-B14F-4D97-AF65-F5344CB8AC3E}">
        <p14:creationId xmlns:p14="http://schemas.microsoft.com/office/powerpoint/2010/main" val="150360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5887"/>
          </a:xfrm>
        </p:spPr>
        <p:txBody>
          <a:bodyPr/>
          <a:lstStyle/>
          <a:p>
            <a:r>
              <a:rPr lang="en-US" b="1" dirty="0" smtClean="0"/>
              <a:t>Sprains and Strains</a:t>
            </a:r>
            <a:endParaRPr lang="en-US" b="1" dirty="0"/>
          </a:p>
        </p:txBody>
      </p:sp>
      <p:sp>
        <p:nvSpPr>
          <p:cNvPr id="3" name="Content Placeholder 2"/>
          <p:cNvSpPr>
            <a:spLocks noGrp="1"/>
          </p:cNvSpPr>
          <p:nvPr>
            <p:ph idx="1"/>
          </p:nvPr>
        </p:nvSpPr>
        <p:spPr>
          <a:xfrm>
            <a:off x="838200" y="1184988"/>
            <a:ext cx="10515600" cy="4991975"/>
          </a:xfrm>
        </p:spPr>
        <p:txBody>
          <a:bodyPr>
            <a:normAutofit fontScale="85000" lnSpcReduction="20000"/>
          </a:bodyPr>
          <a:lstStyle/>
          <a:p>
            <a:pPr marL="0" indent="0">
              <a:buNone/>
            </a:pPr>
            <a:r>
              <a:rPr lang="en-US" b="1" dirty="0" smtClean="0"/>
              <a:t>To </a:t>
            </a:r>
            <a:r>
              <a:rPr lang="en-US" b="1" dirty="0"/>
              <a:t>treat sprains, follow the instructions for R.I.C.E.</a:t>
            </a:r>
          </a:p>
          <a:p>
            <a:pPr marL="514350" indent="-514350">
              <a:buFont typeface="+mj-lt"/>
              <a:buAutoNum type="arabicPeriod"/>
            </a:pPr>
            <a:r>
              <a:rPr lang="en-US" b="1" dirty="0" smtClean="0"/>
              <a:t>Rest </a:t>
            </a:r>
            <a:r>
              <a:rPr lang="en-US" dirty="0"/>
              <a:t>the injured limb. Your doctor may recommend not putting </a:t>
            </a:r>
            <a:r>
              <a:rPr lang="en-US" dirty="0" smtClean="0"/>
              <a:t>any weight </a:t>
            </a:r>
            <a:r>
              <a:rPr lang="en-US" dirty="0"/>
              <a:t>on the injured area for 48 hours. But don't avoid all activity. </a:t>
            </a:r>
            <a:r>
              <a:rPr lang="en-US" dirty="0" smtClean="0"/>
              <a:t>Even with </a:t>
            </a:r>
            <a:r>
              <a:rPr lang="en-US" dirty="0"/>
              <a:t>an ankle sprain, you can usually still exercise other muscles </a:t>
            </a:r>
            <a:r>
              <a:rPr lang="en-US" dirty="0" smtClean="0"/>
              <a:t>to minimize </a:t>
            </a:r>
            <a:r>
              <a:rPr lang="en-US" dirty="0"/>
              <a:t>deconditioning. For example, you can use an exercise </a:t>
            </a:r>
            <a:r>
              <a:rPr lang="en-US" dirty="0" smtClean="0"/>
              <a:t>bicycle with </a:t>
            </a:r>
            <a:r>
              <a:rPr lang="en-US" dirty="0"/>
              <a:t>arm exercise handles, working both your arms and the uninjured </a:t>
            </a:r>
            <a:r>
              <a:rPr lang="en-US" dirty="0" smtClean="0"/>
              <a:t>leg while </a:t>
            </a:r>
            <a:r>
              <a:rPr lang="en-US" dirty="0"/>
              <a:t>resting the injured ankle on another part of the bike.</a:t>
            </a:r>
          </a:p>
          <a:p>
            <a:pPr marL="514350" indent="-514350">
              <a:buFont typeface="+mj-lt"/>
              <a:buAutoNum type="arabicPeriod"/>
            </a:pPr>
            <a:r>
              <a:rPr lang="en-US" b="1" dirty="0" smtClean="0"/>
              <a:t>Ice </a:t>
            </a:r>
            <a:r>
              <a:rPr lang="en-US" dirty="0"/>
              <a:t>the area. Use a cold pack, a slush bath or a compression </a:t>
            </a:r>
            <a:r>
              <a:rPr lang="en-US" dirty="0" smtClean="0"/>
              <a:t>sleeve filled </a:t>
            </a:r>
            <a:r>
              <a:rPr lang="en-US" dirty="0"/>
              <a:t>with cold water to help limit swelling after an injury. Try to ice </a:t>
            </a:r>
            <a:r>
              <a:rPr lang="en-US" dirty="0" smtClean="0"/>
              <a:t>the area </a:t>
            </a:r>
            <a:r>
              <a:rPr lang="en-US" dirty="0"/>
              <a:t>as soon as possible after the injury and continue to ice it for 15 </a:t>
            </a:r>
            <a:r>
              <a:rPr lang="en-US" dirty="0" smtClean="0"/>
              <a:t>to 20 </a:t>
            </a:r>
            <a:r>
              <a:rPr lang="en-US" dirty="0"/>
              <a:t>minutes, four to eight times a day, for the first 48 hours or </a:t>
            </a:r>
            <a:r>
              <a:rPr lang="en-US" dirty="0" smtClean="0"/>
              <a:t>until swelling </a:t>
            </a:r>
            <a:r>
              <a:rPr lang="en-US" dirty="0"/>
              <a:t>improves. If you use ice, be careful not to use it too long, as </a:t>
            </a:r>
            <a:r>
              <a:rPr lang="en-US" dirty="0" smtClean="0"/>
              <a:t>this could </a:t>
            </a:r>
            <a:r>
              <a:rPr lang="en-US" dirty="0"/>
              <a:t>cause tissue damage.</a:t>
            </a:r>
          </a:p>
          <a:p>
            <a:pPr marL="514350" indent="-514350">
              <a:buFont typeface="+mj-lt"/>
              <a:buAutoNum type="arabicPeriod"/>
            </a:pPr>
            <a:r>
              <a:rPr lang="en-US" b="1" dirty="0" smtClean="0"/>
              <a:t>Compress </a:t>
            </a:r>
            <a:r>
              <a:rPr lang="en-US" dirty="0"/>
              <a:t>the area with an elastic wrap or bandage. </a:t>
            </a:r>
            <a:r>
              <a:rPr lang="en-US" dirty="0" smtClean="0"/>
              <a:t>Compressive wraps </a:t>
            </a:r>
            <a:r>
              <a:rPr lang="en-US" dirty="0"/>
              <a:t>or sleeves made from elastic or neoprene are best.</a:t>
            </a:r>
          </a:p>
          <a:p>
            <a:pPr marL="514350" indent="-514350">
              <a:buFont typeface="+mj-lt"/>
              <a:buAutoNum type="arabicPeriod"/>
            </a:pPr>
            <a:r>
              <a:rPr lang="en-US" b="1" dirty="0" smtClean="0"/>
              <a:t>Elevate </a:t>
            </a:r>
            <a:r>
              <a:rPr lang="en-US" dirty="0"/>
              <a:t>the injured limb above your heart whenever possible to </a:t>
            </a:r>
            <a:r>
              <a:rPr lang="en-US" dirty="0" smtClean="0"/>
              <a:t>help prevent </a:t>
            </a:r>
            <a:r>
              <a:rPr lang="en-US" dirty="0"/>
              <a:t>or limit swelling.</a:t>
            </a:r>
          </a:p>
        </p:txBody>
      </p:sp>
    </p:spTree>
    <p:extLst>
      <p:ext uri="{BB962C8B-B14F-4D97-AF65-F5344CB8AC3E}">
        <p14:creationId xmlns:p14="http://schemas.microsoft.com/office/powerpoint/2010/main" val="2552525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Sprains and Strains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4765" y="1825625"/>
            <a:ext cx="6382469" cy="4351338"/>
          </a:xfrm>
        </p:spPr>
      </p:pic>
    </p:spTree>
    <p:extLst>
      <p:ext uri="{BB962C8B-B14F-4D97-AF65-F5344CB8AC3E}">
        <p14:creationId xmlns:p14="http://schemas.microsoft.com/office/powerpoint/2010/main" val="236509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lstStyle/>
          <a:p>
            <a:r>
              <a:rPr lang="en-US" b="1" dirty="0" smtClean="0"/>
              <a:t>Applying Splints</a:t>
            </a:r>
            <a:endParaRPr lang="en-US" b="1" dirty="0"/>
          </a:p>
        </p:txBody>
      </p:sp>
      <p:sp>
        <p:nvSpPr>
          <p:cNvPr id="3" name="Content Placeholder 2"/>
          <p:cNvSpPr>
            <a:spLocks noGrp="1"/>
          </p:cNvSpPr>
          <p:nvPr>
            <p:ph sz="half" idx="1"/>
          </p:nvPr>
        </p:nvSpPr>
        <p:spPr>
          <a:xfrm>
            <a:off x="838200" y="1110344"/>
            <a:ext cx="5181600" cy="5383761"/>
          </a:xfrm>
        </p:spPr>
        <p:txBody>
          <a:bodyPr>
            <a:normAutofit fontScale="77500" lnSpcReduction="20000"/>
          </a:bodyPr>
          <a:lstStyle/>
          <a:p>
            <a:pPr marL="0" indent="0">
              <a:buNone/>
            </a:pPr>
            <a:r>
              <a:rPr lang="en-US" b="1" dirty="0" smtClean="0"/>
              <a:t>Applying </a:t>
            </a:r>
            <a:r>
              <a:rPr lang="en-US" b="1" dirty="0"/>
              <a:t>a Splint</a:t>
            </a:r>
          </a:p>
          <a:p>
            <a:pPr marL="514350" indent="-514350">
              <a:buFont typeface="+mj-lt"/>
              <a:buAutoNum type="arabicPeriod"/>
            </a:pPr>
            <a:r>
              <a:rPr lang="en-US" dirty="0" smtClean="0"/>
              <a:t>Find </a:t>
            </a:r>
            <a:r>
              <a:rPr lang="en-US" dirty="0"/>
              <a:t>a rigid straight object that is longer than the bone </a:t>
            </a:r>
            <a:r>
              <a:rPr lang="en-US" dirty="0" smtClean="0"/>
              <a:t>and joint </a:t>
            </a:r>
            <a:r>
              <a:rPr lang="en-US" dirty="0"/>
              <a:t>that you are going to support. You are going to be </a:t>
            </a:r>
            <a:r>
              <a:rPr lang="en-US" dirty="0" smtClean="0"/>
              <a:t>using this </a:t>
            </a:r>
            <a:r>
              <a:rPr lang="en-US" dirty="0"/>
              <a:t>as the splint.</a:t>
            </a:r>
          </a:p>
          <a:p>
            <a:pPr marL="514350" indent="-514350">
              <a:buFont typeface="+mj-lt"/>
              <a:buAutoNum type="arabicPeriod"/>
            </a:pPr>
            <a:r>
              <a:rPr lang="en-US" dirty="0" smtClean="0"/>
              <a:t>Cover </a:t>
            </a:r>
            <a:r>
              <a:rPr lang="en-US" dirty="0"/>
              <a:t>any broken skin with a sterile cloth. Pad the splint </a:t>
            </a:r>
            <a:r>
              <a:rPr lang="en-US" dirty="0" smtClean="0"/>
              <a:t>with softer </a:t>
            </a:r>
            <a:r>
              <a:rPr lang="en-US" dirty="0"/>
              <a:t>materials such as cloth.</a:t>
            </a:r>
          </a:p>
          <a:p>
            <a:pPr marL="514350" indent="-514350">
              <a:buFont typeface="+mj-lt"/>
              <a:buAutoNum type="arabicPeriod"/>
            </a:pPr>
            <a:r>
              <a:rPr lang="en-US" dirty="0" smtClean="0"/>
              <a:t>Tie </a:t>
            </a:r>
            <a:r>
              <a:rPr lang="en-US" dirty="0"/>
              <a:t>the splint to the injured limb using tape or rope. Make </a:t>
            </a:r>
            <a:r>
              <a:rPr lang="en-US" dirty="0" smtClean="0"/>
              <a:t>sure the </a:t>
            </a:r>
            <a:r>
              <a:rPr lang="en-US" dirty="0"/>
              <a:t>splint is tight but not so tight that it cuts of blood </a:t>
            </a:r>
            <a:r>
              <a:rPr lang="en-US" dirty="0" smtClean="0"/>
              <a:t>circulation of </a:t>
            </a:r>
            <a:r>
              <a:rPr lang="en-US" dirty="0"/>
              <a:t>the victim. Make sure the splint is applied in a way </a:t>
            </a:r>
            <a:r>
              <a:rPr lang="en-US" dirty="0" smtClean="0"/>
              <a:t>that prevents </a:t>
            </a:r>
            <a:r>
              <a:rPr lang="en-US" dirty="0"/>
              <a:t>the limb from further movement or strain.</a:t>
            </a:r>
          </a:p>
          <a:p>
            <a:pPr marL="514350" indent="-514350">
              <a:buFont typeface="+mj-lt"/>
              <a:buAutoNum type="arabicPeriod"/>
            </a:pPr>
            <a:r>
              <a:rPr lang="en-US" dirty="0" smtClean="0"/>
              <a:t>If </a:t>
            </a:r>
            <a:r>
              <a:rPr lang="en-US" dirty="0"/>
              <a:t>available, place an ice bag over the splinted break area. </a:t>
            </a:r>
            <a:r>
              <a:rPr lang="en-US" dirty="0" smtClean="0"/>
              <a:t>Do not </a:t>
            </a:r>
            <a:r>
              <a:rPr lang="en-US" dirty="0"/>
              <a:t>place it directly on the skin or wound but cover it </a:t>
            </a:r>
            <a:r>
              <a:rPr lang="en-US" dirty="0" smtClean="0"/>
              <a:t>with cloth</a:t>
            </a:r>
            <a:r>
              <a:rPr lang="en-US" dirty="0"/>
              <a: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7862" y="365126"/>
            <a:ext cx="5143500" cy="38100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729"/>
          <a:stretch/>
        </p:blipFill>
        <p:spPr>
          <a:xfrm>
            <a:off x="6377862" y="3480317"/>
            <a:ext cx="2178309" cy="3013787"/>
          </a:xfrm>
          <a:prstGeom prst="rect">
            <a:avLst/>
          </a:prstGeom>
        </p:spPr>
      </p:pic>
    </p:spTree>
    <p:extLst>
      <p:ext uri="{BB962C8B-B14F-4D97-AF65-F5344CB8AC3E}">
        <p14:creationId xmlns:p14="http://schemas.microsoft.com/office/powerpoint/2010/main" val="349982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Explain why every skier should be prepared to render first aid</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Every </a:t>
            </a:r>
            <a:r>
              <a:rPr lang="en-US" dirty="0"/>
              <a:t>skier should be ready to render </a:t>
            </a:r>
            <a:r>
              <a:rPr lang="en-US" dirty="0" smtClean="0"/>
              <a:t>first aid </a:t>
            </a:r>
            <a:r>
              <a:rPr lang="en-US" dirty="0"/>
              <a:t>because there may not be a ski </a:t>
            </a:r>
            <a:r>
              <a:rPr lang="en-US" dirty="0" smtClean="0"/>
              <a:t>patrol available </a:t>
            </a:r>
            <a:r>
              <a:rPr lang="en-US" dirty="0"/>
              <a:t>immediately. When you ski with </a:t>
            </a:r>
            <a:r>
              <a:rPr lang="en-US" dirty="0" smtClean="0"/>
              <a:t>a buddy </a:t>
            </a:r>
            <a:r>
              <a:rPr lang="en-US" dirty="0"/>
              <a:t>or a group, you can render first </a:t>
            </a:r>
            <a:r>
              <a:rPr lang="en-US" dirty="0" smtClean="0"/>
              <a:t>aid until </a:t>
            </a:r>
            <a:r>
              <a:rPr lang="en-US" dirty="0"/>
              <a:t>emergency service arrives. With </a:t>
            </a:r>
            <a:r>
              <a:rPr lang="en-US" dirty="0" smtClean="0"/>
              <a:t>some injuries </a:t>
            </a:r>
            <a:r>
              <a:rPr lang="en-US" dirty="0"/>
              <a:t>every second can count and it </a:t>
            </a:r>
            <a:r>
              <a:rPr lang="en-US" dirty="0" smtClean="0"/>
              <a:t>is important </a:t>
            </a:r>
            <a:r>
              <a:rPr lang="en-US" dirty="0"/>
              <a:t>to know what will help and </a:t>
            </a:r>
            <a:r>
              <a:rPr lang="en-US" dirty="0" smtClean="0"/>
              <a:t>what will </a:t>
            </a:r>
            <a:r>
              <a:rPr lang="en-US" dirty="0"/>
              <a:t>further hurt an injured skier.</a:t>
            </a:r>
          </a:p>
        </p:txBody>
      </p:sp>
    </p:spTree>
    <p:extLst>
      <p:ext uri="{BB962C8B-B14F-4D97-AF65-F5344CB8AC3E}">
        <p14:creationId xmlns:p14="http://schemas.microsoft.com/office/powerpoint/2010/main" val="4851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1830"/>
          </a:xfrm>
        </p:spPr>
        <p:txBody>
          <a:bodyPr/>
          <a:lstStyle/>
          <a:p>
            <a:r>
              <a:rPr lang="en-US" b="1" dirty="0" smtClean="0"/>
              <a:t>How to report an accident to the ski patrol</a:t>
            </a:r>
            <a:endParaRPr lang="en-US" b="1" dirty="0"/>
          </a:p>
        </p:txBody>
      </p:sp>
      <p:sp>
        <p:nvSpPr>
          <p:cNvPr id="3" name="Content Placeholder 2"/>
          <p:cNvSpPr>
            <a:spLocks noGrp="1"/>
          </p:cNvSpPr>
          <p:nvPr>
            <p:ph sz="half" idx="1"/>
          </p:nvPr>
        </p:nvSpPr>
        <p:spPr>
          <a:xfrm>
            <a:off x="838199" y="1296956"/>
            <a:ext cx="5366657" cy="4880007"/>
          </a:xfrm>
        </p:spPr>
        <p:txBody>
          <a:bodyPr>
            <a:normAutofit/>
          </a:bodyPr>
          <a:lstStyle/>
          <a:p>
            <a:pPr marL="514350" indent="-514350">
              <a:buFont typeface="+mj-lt"/>
              <a:buAutoNum type="arabicPeriod"/>
            </a:pPr>
            <a:r>
              <a:rPr lang="en-US" dirty="0" smtClean="0"/>
              <a:t>Use </a:t>
            </a:r>
            <a:r>
              <a:rPr lang="en-US" dirty="0"/>
              <a:t>a cell phone or ask for help from </a:t>
            </a:r>
            <a:r>
              <a:rPr lang="en-US" dirty="0" smtClean="0"/>
              <a:t>nearby skiers</a:t>
            </a:r>
            <a:r>
              <a:rPr lang="en-US" dirty="0"/>
              <a:t>. Cross ski poles.</a:t>
            </a:r>
          </a:p>
          <a:p>
            <a:pPr marL="514350" indent="-514350">
              <a:buFont typeface="+mj-lt"/>
              <a:buAutoNum type="arabicPeriod"/>
            </a:pPr>
            <a:r>
              <a:rPr lang="en-US" dirty="0" smtClean="0"/>
              <a:t>Nature </a:t>
            </a:r>
            <a:r>
              <a:rPr lang="en-US" dirty="0"/>
              <a:t>of the emergency</a:t>
            </a:r>
          </a:p>
          <a:p>
            <a:pPr marL="514350" indent="-514350">
              <a:buFont typeface="+mj-lt"/>
              <a:buAutoNum type="arabicPeriod"/>
            </a:pPr>
            <a:r>
              <a:rPr lang="en-US" dirty="0" smtClean="0"/>
              <a:t>Location </a:t>
            </a:r>
            <a:r>
              <a:rPr lang="en-US" dirty="0"/>
              <a:t>of the emergency</a:t>
            </a:r>
          </a:p>
          <a:p>
            <a:pPr marL="514350" indent="-514350">
              <a:buFont typeface="+mj-lt"/>
              <a:buAutoNum type="arabicPeriod"/>
            </a:pPr>
            <a:r>
              <a:rPr lang="en-US" dirty="0" smtClean="0"/>
              <a:t>If </a:t>
            </a:r>
            <a:r>
              <a:rPr lang="en-US" dirty="0"/>
              <a:t>calling from a phone, phone number </a:t>
            </a:r>
            <a:r>
              <a:rPr lang="en-US" dirty="0" smtClean="0"/>
              <a:t>where you </a:t>
            </a:r>
            <a:r>
              <a:rPr lang="en-US" dirty="0"/>
              <a:t>are calling from</a:t>
            </a:r>
          </a:p>
          <a:p>
            <a:pPr marL="514350" indent="-514350">
              <a:buFont typeface="+mj-lt"/>
              <a:buAutoNum type="arabicPeriod"/>
            </a:pPr>
            <a:r>
              <a:rPr lang="en-US" dirty="0" smtClean="0"/>
              <a:t>Remain </a:t>
            </a:r>
            <a:r>
              <a:rPr lang="en-US" dirty="0"/>
              <a:t>calm, speak clearly and answer </a:t>
            </a:r>
            <a:r>
              <a:rPr lang="en-US" dirty="0" smtClean="0"/>
              <a:t>all questions</a:t>
            </a:r>
            <a:endParaRPr lang="en-US"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5360"/>
          <a:stretch/>
        </p:blipFill>
        <p:spPr>
          <a:xfrm>
            <a:off x="6517433" y="1377373"/>
            <a:ext cx="4940559" cy="3294888"/>
          </a:xfrm>
        </p:spPr>
      </p:pic>
    </p:spTree>
    <p:extLst>
      <p:ext uri="{BB962C8B-B14F-4D97-AF65-F5344CB8AC3E}">
        <p14:creationId xmlns:p14="http://schemas.microsoft.com/office/powerpoint/2010/main" val="1507797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7814"/>
          </a:xfrm>
        </p:spPr>
        <p:txBody>
          <a:bodyPr/>
          <a:lstStyle/>
          <a:p>
            <a:r>
              <a:rPr lang="en-US" b="1" dirty="0" smtClean="0"/>
              <a:t>Trail Marking System</a:t>
            </a:r>
            <a:endParaRPr lang="en-US" b="1" dirty="0"/>
          </a:p>
        </p:txBody>
      </p:sp>
      <p:sp>
        <p:nvSpPr>
          <p:cNvPr id="3" name="Content Placeholder 2"/>
          <p:cNvSpPr>
            <a:spLocks noGrp="1"/>
          </p:cNvSpPr>
          <p:nvPr>
            <p:ph sz="half" idx="1"/>
          </p:nvPr>
        </p:nvSpPr>
        <p:spPr>
          <a:xfrm>
            <a:off x="838199" y="1490081"/>
            <a:ext cx="7008846" cy="4686882"/>
          </a:xfrm>
        </p:spPr>
        <p:txBody>
          <a:bodyPr>
            <a:normAutofit/>
          </a:bodyPr>
          <a:lstStyle/>
          <a:p>
            <a:r>
              <a:rPr lang="en-US" dirty="0" smtClean="0"/>
              <a:t>Green </a:t>
            </a:r>
            <a:r>
              <a:rPr lang="en-US" dirty="0"/>
              <a:t>Circle = easiest</a:t>
            </a:r>
          </a:p>
          <a:p>
            <a:r>
              <a:rPr lang="en-US" dirty="0" smtClean="0"/>
              <a:t>Blue </a:t>
            </a:r>
            <a:r>
              <a:rPr lang="en-US" dirty="0"/>
              <a:t>Square = intermediate</a:t>
            </a:r>
          </a:p>
          <a:p>
            <a:r>
              <a:rPr lang="en-US" dirty="0" smtClean="0"/>
              <a:t>Black </a:t>
            </a:r>
            <a:r>
              <a:rPr lang="en-US" dirty="0"/>
              <a:t>Diamond = expert</a:t>
            </a:r>
          </a:p>
          <a:p>
            <a:r>
              <a:rPr lang="en-US" dirty="0" smtClean="0"/>
              <a:t>Double </a:t>
            </a:r>
            <a:r>
              <a:rPr lang="en-US" dirty="0"/>
              <a:t>Black Diamond = most difficult </a:t>
            </a:r>
            <a:r>
              <a:rPr lang="en-US" dirty="0" smtClean="0"/>
              <a:t>of all</a:t>
            </a:r>
            <a:r>
              <a:rPr lang="en-US" dirty="0"/>
              <a:t>.</a:t>
            </a:r>
          </a:p>
          <a:p>
            <a:r>
              <a:rPr lang="en-US" i="1" dirty="0" smtClean="0"/>
              <a:t>The </a:t>
            </a:r>
            <a:r>
              <a:rPr lang="en-US" i="1" dirty="0"/>
              <a:t>catch is, the difficulty ratings </a:t>
            </a:r>
            <a:r>
              <a:rPr lang="en-US" i="1" dirty="0" smtClean="0"/>
              <a:t>are only </a:t>
            </a:r>
            <a:r>
              <a:rPr lang="en-US" i="1" dirty="0"/>
              <a:t>meant in comparison to </a:t>
            </a:r>
            <a:r>
              <a:rPr lang="en-US" i="1" dirty="0" smtClean="0"/>
              <a:t>other trails </a:t>
            </a:r>
            <a:r>
              <a:rPr lang="en-US" i="1" dirty="0"/>
              <a:t>AT THE SAME RESORT. So a </a:t>
            </a:r>
            <a:r>
              <a:rPr lang="en-US" i="1" dirty="0" smtClean="0"/>
              <a:t>blue square </a:t>
            </a:r>
            <a:r>
              <a:rPr lang="en-US" i="1" dirty="0"/>
              <a:t>in the </a:t>
            </a:r>
            <a:r>
              <a:rPr lang="en-US" i="1" dirty="0" err="1"/>
              <a:t>midwest</a:t>
            </a:r>
            <a:r>
              <a:rPr lang="en-US" i="1" dirty="0"/>
              <a:t> could </a:t>
            </a:r>
            <a:r>
              <a:rPr lang="en-US" i="1" dirty="0" smtClean="0"/>
              <a:t>possibly be </a:t>
            </a:r>
            <a:r>
              <a:rPr lang="en-US" i="1" dirty="0"/>
              <a:t>easier than a green circle in </a:t>
            </a:r>
            <a:r>
              <a:rPr lang="en-US" i="1" dirty="0" smtClean="0"/>
              <a:t>the Rockies</a:t>
            </a:r>
            <a:r>
              <a:rPr lang="en-US" i="1" dirty="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47045" y="784389"/>
            <a:ext cx="4018371" cy="5317930"/>
          </a:xfrm>
        </p:spPr>
      </p:pic>
    </p:spTree>
    <p:extLst>
      <p:ext uri="{BB962C8B-B14F-4D97-AF65-F5344CB8AC3E}">
        <p14:creationId xmlns:p14="http://schemas.microsoft.com/office/powerpoint/2010/main" val="1218489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838524"/>
          </a:xfrm>
        </p:spPr>
        <p:txBody>
          <a:bodyPr/>
          <a:lstStyle/>
          <a:p>
            <a:r>
              <a:rPr lang="en-US" b="1" dirty="0" smtClean="0"/>
              <a:t>Strength, Endurance, Flexibility</a:t>
            </a:r>
            <a:endParaRPr lang="en-US" b="1" dirty="0"/>
          </a:p>
        </p:txBody>
      </p:sp>
      <p:sp>
        <p:nvSpPr>
          <p:cNvPr id="3" name="Content Placeholder 2"/>
          <p:cNvSpPr>
            <a:spLocks noGrp="1"/>
          </p:cNvSpPr>
          <p:nvPr>
            <p:ph idx="1"/>
          </p:nvPr>
        </p:nvSpPr>
        <p:spPr>
          <a:xfrm>
            <a:off x="838200" y="1203650"/>
            <a:ext cx="10515600" cy="4973313"/>
          </a:xfrm>
        </p:spPr>
        <p:txBody>
          <a:bodyPr>
            <a:normAutofit/>
          </a:bodyPr>
          <a:lstStyle/>
          <a:p>
            <a:pPr marL="514350" indent="-514350">
              <a:buFont typeface="+mj-lt"/>
              <a:buAutoNum type="arabicPeriod"/>
            </a:pPr>
            <a:r>
              <a:rPr lang="en-US" dirty="0" smtClean="0"/>
              <a:t>What </a:t>
            </a:r>
            <a:r>
              <a:rPr lang="en-US" dirty="0"/>
              <a:t>makes skiing such a great exercise is that </a:t>
            </a:r>
            <a:r>
              <a:rPr lang="en-US" dirty="0" smtClean="0"/>
              <a:t>is uses </a:t>
            </a:r>
            <a:r>
              <a:rPr lang="en-US" dirty="0"/>
              <a:t>all of your muscle groups. However, </a:t>
            </a:r>
            <a:r>
              <a:rPr lang="en-US" dirty="0" smtClean="0"/>
              <a:t>some muscles </a:t>
            </a:r>
            <a:r>
              <a:rPr lang="en-US" dirty="0"/>
              <a:t>are used more than others. Those are </a:t>
            </a:r>
            <a:r>
              <a:rPr lang="en-US" dirty="0" smtClean="0"/>
              <a:t>the ones </a:t>
            </a:r>
            <a:r>
              <a:rPr lang="en-US" dirty="0"/>
              <a:t>you want to concentrate on when it comes </a:t>
            </a:r>
            <a:r>
              <a:rPr lang="en-US" dirty="0" smtClean="0"/>
              <a:t>to your </a:t>
            </a:r>
            <a:r>
              <a:rPr lang="en-US" dirty="0"/>
              <a:t>strength workouts.</a:t>
            </a:r>
          </a:p>
          <a:p>
            <a:pPr marL="514350" indent="-514350">
              <a:buFont typeface="+mj-lt"/>
              <a:buAutoNum type="arabicPeriod"/>
            </a:pPr>
            <a:r>
              <a:rPr lang="en-US" dirty="0" smtClean="0"/>
              <a:t>Most </a:t>
            </a:r>
            <a:r>
              <a:rPr lang="en-US" dirty="0"/>
              <a:t>of us hit the slopes and plan on skiing all </a:t>
            </a:r>
            <a:r>
              <a:rPr lang="en-US" dirty="0" smtClean="0"/>
              <a:t>day, even </a:t>
            </a:r>
            <a:r>
              <a:rPr lang="en-US" dirty="0"/>
              <a:t>if it's been months or years since we last </a:t>
            </a:r>
            <a:r>
              <a:rPr lang="en-US" dirty="0" smtClean="0"/>
              <a:t>skied. Without proper </a:t>
            </a:r>
            <a:r>
              <a:rPr lang="en-US" dirty="0"/>
              <a:t>endurance, by afternoon, you're </a:t>
            </a:r>
            <a:r>
              <a:rPr lang="en-US" dirty="0" smtClean="0"/>
              <a:t>so tired </a:t>
            </a:r>
            <a:r>
              <a:rPr lang="en-US" dirty="0"/>
              <a:t>that your legs feel like </a:t>
            </a:r>
            <a:r>
              <a:rPr lang="en-US" dirty="0" err="1"/>
              <a:t>jello</a:t>
            </a:r>
            <a:r>
              <a:rPr lang="en-US" dirty="0"/>
              <a:t>, a prime time </a:t>
            </a:r>
            <a:r>
              <a:rPr lang="en-US" dirty="0" smtClean="0"/>
              <a:t>for injuries </a:t>
            </a:r>
            <a:r>
              <a:rPr lang="en-US" dirty="0"/>
              <a:t>and accidents happen.</a:t>
            </a:r>
          </a:p>
          <a:p>
            <a:pPr marL="514350" indent="-514350">
              <a:buFont typeface="+mj-lt"/>
              <a:buAutoNum type="arabicPeriod"/>
            </a:pPr>
            <a:r>
              <a:rPr lang="en-US" dirty="0" smtClean="0"/>
              <a:t>Flexibility </a:t>
            </a:r>
            <a:r>
              <a:rPr lang="en-US" dirty="0"/>
              <a:t>is important to avoid injuries when you </a:t>
            </a:r>
            <a:r>
              <a:rPr lang="en-US" dirty="0" smtClean="0"/>
              <a:t>are skiing</a:t>
            </a:r>
            <a:r>
              <a:rPr lang="en-US" dirty="0"/>
              <a:t>. It is important to do some stretching </a:t>
            </a:r>
            <a:r>
              <a:rPr lang="en-US" dirty="0" smtClean="0"/>
              <a:t>before and </a:t>
            </a:r>
            <a:r>
              <a:rPr lang="en-US" dirty="0"/>
              <a:t>after each day of skiing.</a:t>
            </a:r>
          </a:p>
        </p:txBody>
      </p:sp>
    </p:spTree>
    <p:extLst>
      <p:ext uri="{BB962C8B-B14F-4D97-AF65-F5344CB8AC3E}">
        <p14:creationId xmlns:p14="http://schemas.microsoft.com/office/powerpoint/2010/main" val="473293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540"/>
          </a:xfrm>
        </p:spPr>
        <p:txBody>
          <a:bodyPr/>
          <a:lstStyle/>
          <a:p>
            <a:r>
              <a:rPr lang="en-US" b="1" dirty="0" smtClean="0"/>
              <a:t>Skiing Exercises</a:t>
            </a:r>
            <a:endParaRPr lang="en-US" b="1" dirty="0"/>
          </a:p>
        </p:txBody>
      </p:sp>
      <p:sp>
        <p:nvSpPr>
          <p:cNvPr id="3" name="Content Placeholder 2"/>
          <p:cNvSpPr>
            <a:spLocks noGrp="1"/>
          </p:cNvSpPr>
          <p:nvPr>
            <p:ph idx="1"/>
          </p:nvPr>
        </p:nvSpPr>
        <p:spPr>
          <a:xfrm>
            <a:off x="838200" y="1147666"/>
            <a:ext cx="10515600" cy="5029297"/>
          </a:xfrm>
        </p:spPr>
        <p:txBody>
          <a:bodyPr>
            <a:normAutofit/>
          </a:bodyPr>
          <a:lstStyle/>
          <a:p>
            <a:r>
              <a:rPr lang="en-US" dirty="0" smtClean="0"/>
              <a:t>Endurance </a:t>
            </a:r>
            <a:r>
              <a:rPr lang="en-US" dirty="0"/>
              <a:t>exercises include:</a:t>
            </a:r>
          </a:p>
          <a:p>
            <a:pPr lvl="1"/>
            <a:r>
              <a:rPr lang="en-US" dirty="0" smtClean="0"/>
              <a:t>3 </a:t>
            </a:r>
            <a:r>
              <a:rPr lang="en-US" dirty="0"/>
              <a:t>to 5 days each week of your favorite activity. The best </a:t>
            </a:r>
            <a:r>
              <a:rPr lang="en-US" dirty="0" smtClean="0"/>
              <a:t>for skiing </a:t>
            </a:r>
            <a:r>
              <a:rPr lang="en-US" dirty="0"/>
              <a:t>include running, the </a:t>
            </a:r>
            <a:r>
              <a:rPr lang="en-US" dirty="0" err="1"/>
              <a:t>stairmaster</a:t>
            </a:r>
            <a:r>
              <a:rPr lang="en-US" dirty="0"/>
              <a:t>, step aerobics, </a:t>
            </a:r>
            <a:r>
              <a:rPr lang="en-US" dirty="0" smtClean="0"/>
              <a:t>elliptical trainer </a:t>
            </a:r>
            <a:r>
              <a:rPr lang="en-US" dirty="0"/>
              <a:t>and rollerblading.</a:t>
            </a:r>
          </a:p>
          <a:p>
            <a:r>
              <a:rPr lang="en-US" dirty="0" smtClean="0"/>
              <a:t>Strengthening </a:t>
            </a:r>
            <a:r>
              <a:rPr lang="en-US" dirty="0"/>
              <a:t>and stretching exercises involve</a:t>
            </a:r>
            <a:r>
              <a:rPr lang="en-US" dirty="0" smtClean="0"/>
              <a:t>:</a:t>
            </a:r>
          </a:p>
          <a:p>
            <a:pPr lvl="1"/>
            <a:r>
              <a:rPr lang="en-US" b="1" dirty="0" smtClean="0"/>
              <a:t>Quadriceps</a:t>
            </a:r>
            <a:r>
              <a:rPr lang="en-US" dirty="0" smtClean="0"/>
              <a:t>. Probably the most used muscle in skiing are the muscles </a:t>
            </a:r>
            <a:r>
              <a:rPr lang="en-US" dirty="0"/>
              <a:t>of the quads. These muscles hold you in position </a:t>
            </a:r>
            <a:r>
              <a:rPr lang="en-US" dirty="0" smtClean="0"/>
              <a:t>as you </a:t>
            </a:r>
            <a:r>
              <a:rPr lang="en-US" dirty="0"/>
              <a:t>ski and they also provide protection for your knees. </a:t>
            </a:r>
            <a:r>
              <a:rPr lang="en-US" dirty="0" smtClean="0"/>
              <a:t>Great exercises </a:t>
            </a:r>
            <a:r>
              <a:rPr lang="en-US" dirty="0"/>
              <a:t>for the quads include squats and lunges.</a:t>
            </a:r>
          </a:p>
          <a:p>
            <a:r>
              <a:rPr lang="en-US" dirty="0" smtClean="0"/>
              <a:t>Because </a:t>
            </a:r>
            <a:r>
              <a:rPr lang="en-US" dirty="0"/>
              <a:t>your knees are bent as you ski, your </a:t>
            </a:r>
            <a:r>
              <a:rPr lang="en-US" dirty="0" smtClean="0"/>
              <a:t>calves (specifically </a:t>
            </a:r>
            <a:r>
              <a:rPr lang="en-US" dirty="0"/>
              <a:t>the soleus) help you stay upright so you don't </a:t>
            </a:r>
            <a:r>
              <a:rPr lang="en-US" dirty="0" smtClean="0"/>
              <a:t>fall over </a:t>
            </a:r>
            <a:r>
              <a:rPr lang="en-US" dirty="0"/>
              <a:t>(your ski boots help too). You can </a:t>
            </a:r>
            <a:r>
              <a:rPr lang="en-US" dirty="0" smtClean="0"/>
              <a:t>or </a:t>
            </a:r>
            <a:r>
              <a:rPr lang="en-US" dirty="0"/>
              <a:t>machine calf raises.</a:t>
            </a:r>
          </a:p>
        </p:txBody>
      </p:sp>
    </p:spTree>
    <p:extLst>
      <p:ext uri="{BB962C8B-B14F-4D97-AF65-F5344CB8AC3E}">
        <p14:creationId xmlns:p14="http://schemas.microsoft.com/office/powerpoint/2010/main" val="36343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556"/>
          </a:xfrm>
        </p:spPr>
        <p:txBody>
          <a:bodyPr/>
          <a:lstStyle/>
          <a:p>
            <a:r>
              <a:rPr lang="en-US" b="1" dirty="0" smtClean="0"/>
              <a:t>Snow Sports</a:t>
            </a:r>
            <a:endParaRPr lang="en-US" b="1" dirty="0"/>
          </a:p>
        </p:txBody>
      </p:sp>
      <p:sp>
        <p:nvSpPr>
          <p:cNvPr id="3" name="Content Placeholder 2"/>
          <p:cNvSpPr>
            <a:spLocks noGrp="1"/>
          </p:cNvSpPr>
          <p:nvPr>
            <p:ph idx="1"/>
          </p:nvPr>
        </p:nvSpPr>
        <p:spPr>
          <a:xfrm>
            <a:off x="838200" y="1252151"/>
            <a:ext cx="10515600" cy="4924812"/>
          </a:xfrm>
        </p:spPr>
        <p:txBody>
          <a:bodyPr/>
          <a:lstStyle/>
          <a:p>
            <a:pPr marL="514350" lvl="0" indent="-514350">
              <a:buFont typeface="+mj-lt"/>
              <a:buAutoNum type="arabicPeriod" startAt="6"/>
            </a:pPr>
            <a:r>
              <a:rPr lang="en-US" dirty="0"/>
              <a:t>Do EACH of the following:</a:t>
            </a:r>
          </a:p>
          <a:p>
            <a:pPr marL="914400" lvl="1" indent="-457200">
              <a:buFont typeface="+mj-lt"/>
              <a:buAutoNum type="alphaLcPeriod"/>
            </a:pPr>
            <a:r>
              <a:rPr lang="en-US" dirty="0"/>
              <a:t>Tell the meaning of the Your Responsibility Code for </a:t>
            </a:r>
            <a:r>
              <a:rPr lang="en-US" dirty="0" smtClean="0"/>
              <a:t>skiers, </a:t>
            </a:r>
            <a:r>
              <a:rPr lang="en-US" dirty="0"/>
              <a:t>snow-boarders, and </a:t>
            </a:r>
            <a:r>
              <a:rPr lang="en-US" dirty="0" err="1"/>
              <a:t>snowshoers</a:t>
            </a:r>
            <a:r>
              <a:rPr lang="en-US" dirty="0"/>
              <a:t>. Explain why each rider must follow this code.</a:t>
            </a:r>
          </a:p>
          <a:p>
            <a:pPr marL="914400" lvl="1" indent="-457200">
              <a:buFont typeface="+mj-lt"/>
              <a:buAutoNum type="alphaLcPeriod"/>
            </a:pPr>
            <a:r>
              <a:rPr lang="en-US" dirty="0"/>
              <a:t>Explain the Smart Style safety program. Tell why it is important and how it applies to participants at snow sport venues in terrain parks and pipes.</a:t>
            </a:r>
          </a:p>
          <a:p>
            <a:pPr marL="914400" lvl="1" indent="-457200">
              <a:buFont typeface="+mj-lt"/>
              <a:buAutoNum type="alphaLcPeriod"/>
            </a:pPr>
            <a:r>
              <a:rPr lang="en-US" dirty="0"/>
              <a:t>Explain the precautions pertaining to avalanche safety, including the responsibility of individuals regarding avalanche safety.</a:t>
            </a:r>
          </a:p>
          <a:p>
            <a:pPr marL="514350" lvl="0" indent="-514350">
              <a:buFont typeface="+mj-lt"/>
              <a:buAutoNum type="arabicPeriod" startAt="6"/>
            </a:pPr>
            <a:r>
              <a:rPr lang="en-US" dirty="0" smtClean="0"/>
              <a:t>Complete </a:t>
            </a:r>
            <a:r>
              <a:rPr lang="en-US" dirty="0"/>
              <a:t>ALL of the requirements for ONE of the following options: downhill (Alpine) </a:t>
            </a:r>
            <a:r>
              <a:rPr lang="en-US" dirty="0" smtClean="0"/>
              <a:t>skiing </a:t>
            </a:r>
            <a:r>
              <a:rPr lang="en-US" dirty="0"/>
              <a:t>OR </a:t>
            </a:r>
            <a:r>
              <a:rPr lang="en-US" dirty="0">
                <a:solidFill>
                  <a:srgbClr val="C00000"/>
                </a:solidFill>
              </a:rPr>
              <a:t>cross-country (Nordic</a:t>
            </a:r>
            <a:r>
              <a:rPr lang="en-US" dirty="0" smtClean="0">
                <a:solidFill>
                  <a:srgbClr val="C00000"/>
                </a:solidFill>
              </a:rPr>
              <a:t>)** </a:t>
            </a:r>
            <a:r>
              <a:rPr lang="en-US" dirty="0"/>
              <a:t>OR </a:t>
            </a:r>
            <a:r>
              <a:rPr lang="en-US" dirty="0" smtClean="0"/>
              <a:t>snowboarding </a:t>
            </a:r>
            <a:r>
              <a:rPr lang="en-US" dirty="0"/>
              <a:t>OR snowshoeing</a:t>
            </a:r>
            <a:r>
              <a:rPr lang="en-US" dirty="0" smtClean="0"/>
              <a:t>.</a:t>
            </a:r>
          </a:p>
          <a:p>
            <a:pPr marL="0" lvl="0" indent="0">
              <a:buNone/>
            </a:pPr>
            <a:r>
              <a:rPr lang="en-US" sz="2000" dirty="0" smtClean="0">
                <a:solidFill>
                  <a:srgbClr val="C00000"/>
                </a:solidFill>
              </a:rPr>
              <a:t>**This presentation only addresses the cross-country (Nordic</a:t>
            </a:r>
            <a:r>
              <a:rPr lang="en-US" sz="2000" smtClean="0">
                <a:solidFill>
                  <a:srgbClr val="C00000"/>
                </a:solidFill>
              </a:rPr>
              <a:t>) requirements</a:t>
            </a:r>
            <a:r>
              <a:rPr lang="en-US" sz="2000" dirty="0" smtClean="0">
                <a:solidFill>
                  <a:srgbClr val="C00000"/>
                </a:solidFill>
              </a:rPr>
              <a:t>.</a:t>
            </a: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771581" y="0"/>
            <a:ext cx="1420419" cy="1446245"/>
          </a:xfrm>
          <a:prstGeom prst="rect">
            <a:avLst/>
          </a:prstGeom>
        </p:spPr>
      </p:pic>
    </p:spTree>
    <p:extLst>
      <p:ext uri="{BB962C8B-B14F-4D97-AF65-F5344CB8AC3E}">
        <p14:creationId xmlns:p14="http://schemas.microsoft.com/office/powerpoint/2010/main" val="296056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5887"/>
          </a:xfrm>
        </p:spPr>
        <p:txBody>
          <a:bodyPr/>
          <a:lstStyle/>
          <a:p>
            <a:r>
              <a:rPr lang="en-US" b="1" dirty="0" smtClean="0"/>
              <a:t>Clothing and Equipment</a:t>
            </a:r>
            <a:endParaRPr lang="en-US" b="1" dirty="0"/>
          </a:p>
        </p:txBody>
      </p:sp>
      <p:sp>
        <p:nvSpPr>
          <p:cNvPr id="3" name="Content Placeholder 2"/>
          <p:cNvSpPr>
            <a:spLocks noGrp="1"/>
          </p:cNvSpPr>
          <p:nvPr>
            <p:ph idx="1"/>
          </p:nvPr>
        </p:nvSpPr>
        <p:spPr>
          <a:xfrm>
            <a:off x="838200" y="1101012"/>
            <a:ext cx="10515600" cy="5355772"/>
          </a:xfrm>
        </p:spPr>
        <p:txBody>
          <a:bodyPr>
            <a:normAutofit fontScale="92500" lnSpcReduction="20000"/>
          </a:bodyPr>
          <a:lstStyle/>
          <a:p>
            <a:pPr marL="0" indent="0">
              <a:buNone/>
            </a:pPr>
            <a:r>
              <a:rPr lang="en-US" b="1" dirty="0" smtClean="0"/>
              <a:t>Having </a:t>
            </a:r>
            <a:r>
              <a:rPr lang="en-US" b="1" dirty="0"/>
              <a:t>the proper clothing is essential for having a blast in the snow.</a:t>
            </a:r>
          </a:p>
          <a:p>
            <a:pPr marL="514350" indent="-514350">
              <a:buFont typeface="+mj-lt"/>
              <a:buAutoNum type="arabicPeriod"/>
            </a:pPr>
            <a:r>
              <a:rPr lang="en-US" b="1" dirty="0" smtClean="0"/>
              <a:t>Base </a:t>
            </a:r>
            <a:r>
              <a:rPr lang="en-US" b="1" dirty="0"/>
              <a:t>Layer: </a:t>
            </a:r>
            <a:r>
              <a:rPr lang="en-US" dirty="0"/>
              <a:t>Wear a synthetic layer, long sleeves or short sleeves, </a:t>
            </a:r>
            <a:r>
              <a:rPr lang="en-US" dirty="0" smtClean="0"/>
              <a:t>both works</a:t>
            </a:r>
            <a:r>
              <a:rPr lang="en-US" dirty="0"/>
              <a:t>. This is to keep you dry and when you sweat, it won’t stay in </a:t>
            </a:r>
            <a:r>
              <a:rPr lang="en-US" dirty="0" smtClean="0"/>
              <a:t>and make </a:t>
            </a:r>
            <a:r>
              <a:rPr lang="en-US" dirty="0"/>
              <a:t>you cold, wet</a:t>
            </a:r>
          </a:p>
          <a:p>
            <a:pPr marL="514350" indent="-514350">
              <a:buFont typeface="+mj-lt"/>
              <a:buAutoNum type="arabicPeriod"/>
            </a:pPr>
            <a:r>
              <a:rPr lang="en-US" b="1" dirty="0" smtClean="0"/>
              <a:t>2nd </a:t>
            </a:r>
            <a:r>
              <a:rPr lang="en-US" b="1" dirty="0"/>
              <a:t>Layer: </a:t>
            </a:r>
            <a:r>
              <a:rPr lang="en-US" dirty="0"/>
              <a:t>Wear a fleece jacket. This will preserve body and keep </a:t>
            </a:r>
            <a:r>
              <a:rPr lang="en-US" dirty="0" smtClean="0"/>
              <a:t>you warm</a:t>
            </a:r>
            <a:r>
              <a:rPr lang="en-US" dirty="0"/>
              <a:t>.</a:t>
            </a:r>
          </a:p>
          <a:p>
            <a:pPr marL="514350" indent="-514350">
              <a:buFont typeface="+mj-lt"/>
              <a:buAutoNum type="arabicPeriod"/>
            </a:pPr>
            <a:r>
              <a:rPr lang="en-US" b="1" dirty="0" smtClean="0"/>
              <a:t>Outer </a:t>
            </a:r>
            <a:r>
              <a:rPr lang="en-US" b="1" dirty="0"/>
              <a:t>Shell: </a:t>
            </a:r>
            <a:r>
              <a:rPr lang="en-US" dirty="0"/>
              <a:t>Wear a snow jacket. This will keep you warm and </a:t>
            </a:r>
            <a:r>
              <a:rPr lang="en-US" dirty="0" smtClean="0"/>
              <a:t>dry </a:t>
            </a:r>
          </a:p>
          <a:p>
            <a:pPr marL="514350" indent="-514350">
              <a:buFont typeface="+mj-lt"/>
              <a:buAutoNum type="arabicPeriod"/>
            </a:pPr>
            <a:r>
              <a:rPr lang="en-US" b="1" dirty="0" smtClean="0"/>
              <a:t>Head </a:t>
            </a:r>
            <a:r>
              <a:rPr lang="en-US" b="1" dirty="0"/>
              <a:t>Gear:</a:t>
            </a:r>
          </a:p>
          <a:p>
            <a:pPr marL="914400" lvl="1" indent="-457200">
              <a:buFont typeface="+mj-lt"/>
              <a:buAutoNum type="alphaLcPeriod"/>
            </a:pPr>
            <a:r>
              <a:rPr lang="en-US" dirty="0" smtClean="0"/>
              <a:t>Helmet </a:t>
            </a:r>
            <a:r>
              <a:rPr lang="en-US" dirty="0"/>
              <a:t>– protects you from breaking your skull and some other </a:t>
            </a:r>
            <a:r>
              <a:rPr lang="en-US" dirty="0" smtClean="0"/>
              <a:t>head injuries. </a:t>
            </a:r>
          </a:p>
          <a:p>
            <a:pPr marL="914400" lvl="1" indent="-457200">
              <a:buFont typeface="+mj-lt"/>
              <a:buAutoNum type="alphaLcPeriod"/>
            </a:pPr>
            <a:r>
              <a:rPr lang="en-US" dirty="0" smtClean="0"/>
              <a:t>Ski </a:t>
            </a:r>
            <a:r>
              <a:rPr lang="en-US" dirty="0"/>
              <a:t>Mask – protects your face from the cold wind and keep your </a:t>
            </a:r>
            <a:r>
              <a:rPr lang="en-US" dirty="0" smtClean="0"/>
              <a:t>face dry</a:t>
            </a:r>
            <a:r>
              <a:rPr lang="en-US" dirty="0"/>
              <a:t>.</a:t>
            </a:r>
          </a:p>
          <a:p>
            <a:pPr marL="514350" indent="-514350">
              <a:buFont typeface="+mj-lt"/>
              <a:buAutoNum type="arabicPeriod"/>
            </a:pPr>
            <a:r>
              <a:rPr lang="en-US" b="1" dirty="0" smtClean="0"/>
              <a:t>Eye </a:t>
            </a:r>
            <a:r>
              <a:rPr lang="en-US" b="1" dirty="0"/>
              <a:t>Gear: </a:t>
            </a:r>
            <a:r>
              <a:rPr lang="en-US" dirty="0"/>
              <a:t>Ski Goggles or Sunglasses – this is to protect your eyes from </a:t>
            </a:r>
            <a:r>
              <a:rPr lang="en-US" dirty="0" smtClean="0"/>
              <a:t>the sun </a:t>
            </a:r>
            <a:r>
              <a:rPr lang="en-US" dirty="0"/>
              <a:t>reflecting off the snow. Also, it helps keep snow out of your eyes.</a:t>
            </a:r>
          </a:p>
          <a:p>
            <a:pPr marL="514350" indent="-514350">
              <a:buFont typeface="+mj-lt"/>
              <a:buAutoNum type="arabicPeriod"/>
            </a:pPr>
            <a:r>
              <a:rPr lang="en-US" b="1" dirty="0" smtClean="0"/>
              <a:t>Hand </a:t>
            </a:r>
            <a:r>
              <a:rPr lang="en-US" b="1" dirty="0"/>
              <a:t>Gear: </a:t>
            </a:r>
            <a:r>
              <a:rPr lang="en-US" dirty="0"/>
              <a:t>Gloves – to keep your hand from frostbite.</a:t>
            </a:r>
          </a:p>
          <a:p>
            <a:pPr marL="514350" indent="-514350">
              <a:buFont typeface="+mj-lt"/>
              <a:buAutoNum type="arabicPeriod"/>
            </a:pPr>
            <a:r>
              <a:rPr lang="en-US" b="1" dirty="0" smtClean="0"/>
              <a:t>Feet </a:t>
            </a:r>
            <a:r>
              <a:rPr lang="en-US" b="1" dirty="0"/>
              <a:t>Gear: </a:t>
            </a:r>
            <a:r>
              <a:rPr lang="en-US" dirty="0"/>
              <a:t>Ski Socks – to protect your foot from injuries and to keep </a:t>
            </a:r>
            <a:r>
              <a:rPr lang="en-US" dirty="0" smtClean="0"/>
              <a:t>your feet </a:t>
            </a:r>
            <a:r>
              <a:rPr lang="en-US" dirty="0"/>
              <a:t>warm.</a:t>
            </a:r>
          </a:p>
        </p:txBody>
      </p:sp>
    </p:spTree>
    <p:extLst>
      <p:ext uri="{BB962C8B-B14F-4D97-AF65-F5344CB8AC3E}">
        <p14:creationId xmlns:p14="http://schemas.microsoft.com/office/powerpoint/2010/main" val="65898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540"/>
          </a:xfrm>
        </p:spPr>
        <p:txBody>
          <a:bodyPr/>
          <a:lstStyle/>
          <a:p>
            <a:r>
              <a:rPr lang="en-US" b="1" dirty="0" smtClean="0"/>
              <a:t>Responsibility Code</a:t>
            </a:r>
            <a:endParaRPr lang="en-US" b="1" dirty="0"/>
          </a:p>
        </p:txBody>
      </p:sp>
      <p:sp>
        <p:nvSpPr>
          <p:cNvPr id="3" name="Content Placeholder 2"/>
          <p:cNvSpPr>
            <a:spLocks noGrp="1"/>
          </p:cNvSpPr>
          <p:nvPr>
            <p:ph idx="1"/>
          </p:nvPr>
        </p:nvSpPr>
        <p:spPr>
          <a:xfrm>
            <a:off x="838199" y="1147664"/>
            <a:ext cx="11030339" cy="5589037"/>
          </a:xfrm>
        </p:spPr>
        <p:txBody>
          <a:bodyPr>
            <a:normAutofit fontScale="92500"/>
          </a:bodyPr>
          <a:lstStyle/>
          <a:p>
            <a:pPr marL="514350" indent="-514350">
              <a:buFont typeface="+mj-lt"/>
              <a:buAutoNum type="arabicPeriod"/>
            </a:pPr>
            <a:r>
              <a:rPr lang="en-US" dirty="0" smtClean="0"/>
              <a:t>Regardless of how </a:t>
            </a:r>
            <a:r>
              <a:rPr lang="en-US" dirty="0"/>
              <a:t>you decide to enjoy the slopes, always show courtesy to others and </a:t>
            </a:r>
            <a:r>
              <a:rPr lang="en-US" dirty="0" smtClean="0"/>
              <a:t>be aware </a:t>
            </a:r>
            <a:r>
              <a:rPr lang="en-US" dirty="0"/>
              <a:t>that there are elements of risk in skiing that common sense and </a:t>
            </a:r>
            <a:r>
              <a:rPr lang="en-US" dirty="0" smtClean="0"/>
              <a:t>personal awareness </a:t>
            </a:r>
            <a:r>
              <a:rPr lang="en-US" dirty="0"/>
              <a:t>can help reduce. </a:t>
            </a:r>
            <a:r>
              <a:rPr lang="en-US" dirty="0" smtClean="0"/>
              <a:t>Observe the code listed below, and share with other skiers and riders the responsibility for a great skiing experience.</a:t>
            </a:r>
          </a:p>
          <a:p>
            <a:pPr marL="971550" lvl="1" indent="-514350">
              <a:buFont typeface="+mj-lt"/>
              <a:buAutoNum type="alphaLcPeriod"/>
            </a:pPr>
            <a:r>
              <a:rPr lang="en-US" dirty="0" smtClean="0"/>
              <a:t>Always stay in control, and be able to stop or avoid other people or objects.</a:t>
            </a:r>
          </a:p>
          <a:p>
            <a:pPr marL="971550" lvl="1" indent="-514350">
              <a:buFont typeface="+mj-lt"/>
              <a:buAutoNum type="alphaLcPeriod"/>
            </a:pPr>
            <a:r>
              <a:rPr lang="en-US" dirty="0" smtClean="0"/>
              <a:t>People </a:t>
            </a:r>
            <a:r>
              <a:rPr lang="en-US" dirty="0"/>
              <a:t>ahead of you have the right of way. It is your responsibility to avoid them.</a:t>
            </a:r>
          </a:p>
          <a:p>
            <a:pPr marL="971550" lvl="1" indent="-514350">
              <a:buFont typeface="+mj-lt"/>
              <a:buAutoNum type="alphaLcPeriod"/>
            </a:pPr>
            <a:r>
              <a:rPr lang="en-US" dirty="0" smtClean="0"/>
              <a:t>You </a:t>
            </a:r>
            <a:r>
              <a:rPr lang="en-US" dirty="0"/>
              <a:t>must not stop where you obstruct a trail, or are not visible from above.</a:t>
            </a:r>
          </a:p>
          <a:p>
            <a:pPr marL="971550" lvl="1" indent="-514350">
              <a:buFont typeface="+mj-lt"/>
              <a:buAutoNum type="alphaLcPeriod"/>
            </a:pPr>
            <a:r>
              <a:rPr lang="en-US" dirty="0" smtClean="0"/>
              <a:t>Whenever </a:t>
            </a:r>
            <a:r>
              <a:rPr lang="en-US" dirty="0"/>
              <a:t>starting downhill or merging into a trail, look uphill and yield to others.</a:t>
            </a:r>
          </a:p>
          <a:p>
            <a:pPr marL="971550" lvl="1" indent="-514350">
              <a:buFont typeface="+mj-lt"/>
              <a:buAutoNum type="alphaLcPeriod"/>
            </a:pPr>
            <a:r>
              <a:rPr lang="en-US" dirty="0" smtClean="0"/>
              <a:t>Always </a:t>
            </a:r>
            <a:r>
              <a:rPr lang="en-US" dirty="0"/>
              <a:t>use devices to help prevent runaway equipment.</a:t>
            </a:r>
          </a:p>
          <a:p>
            <a:pPr marL="971550" lvl="1" indent="-514350">
              <a:buFont typeface="+mj-lt"/>
              <a:buAutoNum type="alphaLcPeriod"/>
            </a:pPr>
            <a:r>
              <a:rPr lang="en-US" dirty="0" smtClean="0"/>
              <a:t>Observe </a:t>
            </a:r>
            <a:r>
              <a:rPr lang="en-US" dirty="0"/>
              <a:t>all posted signs and warnings. Keep off closed trails and out of </a:t>
            </a:r>
            <a:r>
              <a:rPr lang="en-US" dirty="0" smtClean="0"/>
              <a:t>closed areas</a:t>
            </a:r>
            <a:r>
              <a:rPr lang="en-US" dirty="0"/>
              <a:t>.</a:t>
            </a:r>
          </a:p>
          <a:p>
            <a:pPr marL="971550" lvl="1" indent="-514350">
              <a:buFont typeface="+mj-lt"/>
              <a:buAutoNum type="alphaLcPeriod"/>
            </a:pPr>
            <a:r>
              <a:rPr lang="en-US" dirty="0" smtClean="0"/>
              <a:t>Prior </a:t>
            </a:r>
            <a:r>
              <a:rPr lang="en-US" dirty="0"/>
              <a:t>to using any lift, you must have the knowledge and ability to load, ride </a:t>
            </a:r>
            <a:r>
              <a:rPr lang="en-US" dirty="0" smtClean="0"/>
              <a:t>and unload </a:t>
            </a:r>
            <a:r>
              <a:rPr lang="en-US" dirty="0"/>
              <a:t>safely.</a:t>
            </a:r>
          </a:p>
          <a:p>
            <a:pPr marL="971550" lvl="1" indent="-514350">
              <a:buFont typeface="+mj-lt"/>
              <a:buAutoNum type="alphaLcPeriod"/>
            </a:pPr>
            <a:r>
              <a:rPr lang="en-US" dirty="0" smtClean="0"/>
              <a:t>Know </a:t>
            </a:r>
            <a:r>
              <a:rPr lang="en-US" dirty="0"/>
              <a:t>the code. It's your responsibility.</a:t>
            </a:r>
          </a:p>
        </p:txBody>
      </p:sp>
    </p:spTree>
    <p:extLst>
      <p:ext uri="{BB962C8B-B14F-4D97-AF65-F5344CB8AC3E}">
        <p14:creationId xmlns:p14="http://schemas.microsoft.com/office/powerpoint/2010/main" val="60169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540"/>
          </a:xfrm>
        </p:spPr>
        <p:txBody>
          <a:bodyPr/>
          <a:lstStyle/>
          <a:p>
            <a:r>
              <a:rPr lang="en-US" b="1" dirty="0" smtClean="0"/>
              <a:t>Smart Style Safety</a:t>
            </a:r>
            <a:endParaRPr lang="en-US" b="1" dirty="0"/>
          </a:p>
        </p:txBody>
      </p:sp>
      <p:sp>
        <p:nvSpPr>
          <p:cNvPr id="3" name="Content Placeholder 2"/>
          <p:cNvSpPr>
            <a:spLocks noGrp="1"/>
          </p:cNvSpPr>
          <p:nvPr>
            <p:ph idx="1"/>
          </p:nvPr>
        </p:nvSpPr>
        <p:spPr>
          <a:xfrm>
            <a:off x="838200" y="1147666"/>
            <a:ext cx="10515600" cy="5029297"/>
          </a:xfrm>
        </p:spPr>
        <p:txBody>
          <a:bodyPr>
            <a:normAutofit/>
          </a:bodyPr>
          <a:lstStyle/>
          <a:p>
            <a:pPr marL="0" indent="0">
              <a:buNone/>
            </a:pPr>
            <a:r>
              <a:rPr lang="en-US" dirty="0" smtClean="0"/>
              <a:t>There </a:t>
            </a:r>
            <a:r>
              <a:rPr lang="en-US" dirty="0"/>
              <a:t>are four main messages that are </a:t>
            </a:r>
            <a:r>
              <a:rPr lang="en-US" dirty="0" smtClean="0"/>
              <a:t>associated with </a:t>
            </a:r>
            <a:r>
              <a:rPr lang="en-US" dirty="0"/>
              <a:t>Smart Style:</a:t>
            </a:r>
          </a:p>
          <a:p>
            <a:pPr marL="514350" indent="-514350">
              <a:buFont typeface="+mj-lt"/>
              <a:buAutoNum type="arabicPeriod"/>
            </a:pPr>
            <a:r>
              <a:rPr lang="en-US" b="1" dirty="0" smtClean="0"/>
              <a:t>Make a Plan </a:t>
            </a:r>
            <a:r>
              <a:rPr lang="en-US" dirty="0" smtClean="0"/>
              <a:t>Every </a:t>
            </a:r>
            <a:r>
              <a:rPr lang="en-US" dirty="0"/>
              <a:t>time you use </a:t>
            </a:r>
            <a:r>
              <a:rPr lang="en-US" dirty="0" smtClean="0"/>
              <a:t>freestyle terrain</a:t>
            </a:r>
            <a:r>
              <a:rPr lang="en-US" dirty="0"/>
              <a:t>, make a plan for each feature you want to </a:t>
            </a:r>
            <a:r>
              <a:rPr lang="en-US" dirty="0" smtClean="0"/>
              <a:t>use. Your </a:t>
            </a:r>
            <a:r>
              <a:rPr lang="en-US" dirty="0"/>
              <a:t>speed, approach and take off will directly </a:t>
            </a:r>
            <a:r>
              <a:rPr lang="en-US" dirty="0" smtClean="0"/>
              <a:t>affect your </a:t>
            </a:r>
            <a:r>
              <a:rPr lang="en-US" dirty="0"/>
              <a:t>maneuver and landing</a:t>
            </a:r>
          </a:p>
          <a:p>
            <a:pPr marL="514350" indent="-514350">
              <a:buFont typeface="+mj-lt"/>
              <a:buAutoNum type="arabicPeriod"/>
            </a:pPr>
            <a:r>
              <a:rPr lang="en-US" b="1" dirty="0" smtClean="0"/>
              <a:t>Look Before You Leap </a:t>
            </a:r>
            <a:r>
              <a:rPr lang="en-US" dirty="0" smtClean="0"/>
              <a:t>Scope </a:t>
            </a:r>
            <a:r>
              <a:rPr lang="en-US" dirty="0"/>
              <a:t>around </a:t>
            </a:r>
            <a:r>
              <a:rPr lang="en-US" dirty="0" smtClean="0"/>
              <a:t>the jumps </a:t>
            </a:r>
            <a:r>
              <a:rPr lang="en-US" dirty="0"/>
              <a:t>first, not over them. Know your landings </a:t>
            </a:r>
            <a:r>
              <a:rPr lang="en-US" dirty="0" smtClean="0"/>
              <a:t>are clear </a:t>
            </a:r>
            <a:r>
              <a:rPr lang="en-US" dirty="0"/>
              <a:t>and clear yourself out of the landing area.</a:t>
            </a:r>
          </a:p>
          <a:p>
            <a:pPr marL="514350" indent="-514350">
              <a:buFont typeface="+mj-lt"/>
              <a:buAutoNum type="arabicPeriod"/>
            </a:pPr>
            <a:r>
              <a:rPr lang="en-US" b="1" dirty="0" smtClean="0"/>
              <a:t>Easy Style It </a:t>
            </a:r>
            <a:r>
              <a:rPr lang="en-US" dirty="0" smtClean="0"/>
              <a:t>Start </a:t>
            </a:r>
            <a:r>
              <a:rPr lang="en-US" dirty="0"/>
              <a:t>small and work your way up</a:t>
            </a:r>
            <a:r>
              <a:rPr lang="en-US" dirty="0" smtClean="0"/>
              <a:t>. (</a:t>
            </a:r>
            <a:r>
              <a:rPr lang="en-US" dirty="0"/>
              <a:t>Inverted aerials not recommended).</a:t>
            </a:r>
          </a:p>
          <a:p>
            <a:pPr marL="514350" indent="-514350">
              <a:buFont typeface="+mj-lt"/>
              <a:buAutoNum type="arabicPeriod"/>
            </a:pPr>
            <a:r>
              <a:rPr lang="en-US" b="1" dirty="0" smtClean="0"/>
              <a:t>Respect Gets Respect </a:t>
            </a:r>
            <a:r>
              <a:rPr lang="en-US" dirty="0" smtClean="0"/>
              <a:t>From </a:t>
            </a:r>
            <a:r>
              <a:rPr lang="en-US" dirty="0"/>
              <a:t>the lift </a:t>
            </a:r>
            <a:r>
              <a:rPr lang="en-US" dirty="0" smtClean="0"/>
              <a:t>line through </a:t>
            </a:r>
            <a:r>
              <a:rPr lang="en-US" dirty="0"/>
              <a:t>the park.</a:t>
            </a:r>
          </a:p>
        </p:txBody>
      </p:sp>
    </p:spTree>
    <p:extLst>
      <p:ext uri="{BB962C8B-B14F-4D97-AF65-F5344CB8AC3E}">
        <p14:creationId xmlns:p14="http://schemas.microsoft.com/office/powerpoint/2010/main" val="4222849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9862"/>
          </a:xfrm>
        </p:spPr>
        <p:txBody>
          <a:bodyPr>
            <a:normAutofit/>
          </a:bodyPr>
          <a:lstStyle/>
          <a:p>
            <a:r>
              <a:rPr lang="en-US" b="1" dirty="0" smtClean="0"/>
              <a:t>Avalanche Safety</a:t>
            </a:r>
            <a:endParaRPr lang="en-US" b="1" dirty="0"/>
          </a:p>
        </p:txBody>
      </p:sp>
      <p:sp>
        <p:nvSpPr>
          <p:cNvPr id="3" name="Content Placeholder 2"/>
          <p:cNvSpPr>
            <a:spLocks noGrp="1"/>
          </p:cNvSpPr>
          <p:nvPr>
            <p:ph idx="1"/>
          </p:nvPr>
        </p:nvSpPr>
        <p:spPr>
          <a:xfrm>
            <a:off x="838200" y="1119674"/>
            <a:ext cx="10778412" cy="5057192"/>
          </a:xfrm>
        </p:spPr>
        <p:txBody>
          <a:bodyPr>
            <a:normAutofit fontScale="70000" lnSpcReduction="20000"/>
          </a:bodyPr>
          <a:lstStyle/>
          <a:p>
            <a:pPr marL="0" indent="0">
              <a:buNone/>
            </a:pPr>
            <a:r>
              <a:rPr lang="en-US" b="1" i="1" dirty="0" smtClean="0"/>
              <a:t>Before </a:t>
            </a:r>
            <a:r>
              <a:rPr lang="en-US" b="1" i="1" dirty="0"/>
              <a:t>You Go....</a:t>
            </a:r>
          </a:p>
          <a:p>
            <a:pPr marL="514350" indent="-514350">
              <a:buFont typeface="+mj-lt"/>
              <a:buAutoNum type="arabicPeriod"/>
            </a:pPr>
            <a:r>
              <a:rPr lang="en-US" b="1" dirty="0" smtClean="0"/>
              <a:t>Take </a:t>
            </a:r>
            <a:r>
              <a:rPr lang="en-US" b="1" dirty="0"/>
              <a:t>an avalanche safety course or clinic</a:t>
            </a:r>
            <a:r>
              <a:rPr lang="en-US" dirty="0"/>
              <a:t>. These educational opportunities </a:t>
            </a:r>
            <a:r>
              <a:rPr lang="en-US" dirty="0" smtClean="0"/>
              <a:t>provide invaluable </a:t>
            </a:r>
            <a:r>
              <a:rPr lang="en-US" dirty="0"/>
              <a:t>hands-on experience in personal safety and rescue techniques. (The </a:t>
            </a:r>
            <a:r>
              <a:rPr lang="en-US" dirty="0" smtClean="0"/>
              <a:t>National Ski </a:t>
            </a:r>
            <a:r>
              <a:rPr lang="en-US" dirty="0"/>
              <a:t>Patrol offers excellent Basic Avalanche and Advanced Avalanche Courses for a </a:t>
            </a:r>
            <a:r>
              <a:rPr lang="en-US" dirty="0" smtClean="0"/>
              <a:t>minimal fee</a:t>
            </a:r>
            <a:r>
              <a:rPr lang="en-US" dirty="0"/>
              <a:t>.)</a:t>
            </a:r>
          </a:p>
          <a:p>
            <a:pPr marL="514350" indent="-514350">
              <a:buFont typeface="+mj-lt"/>
              <a:buAutoNum type="arabicPeriod"/>
            </a:pPr>
            <a:r>
              <a:rPr lang="en-US" b="1" dirty="0" smtClean="0"/>
              <a:t>Read </a:t>
            </a:r>
            <a:r>
              <a:rPr lang="en-US" b="1" dirty="0"/>
              <a:t>up on avalanches</a:t>
            </a:r>
            <a:r>
              <a:rPr lang="en-US" dirty="0"/>
              <a:t>. Supplement what you’ve learned in the courses by devouring </a:t>
            </a:r>
            <a:r>
              <a:rPr lang="en-US" dirty="0" smtClean="0"/>
              <a:t>as much </a:t>
            </a:r>
            <a:r>
              <a:rPr lang="en-US" dirty="0"/>
              <a:t>additional information as you can. It’s important to maintain a healthy respect </a:t>
            </a:r>
            <a:r>
              <a:rPr lang="en-US" dirty="0" smtClean="0"/>
              <a:t>for these </a:t>
            </a:r>
            <a:r>
              <a:rPr lang="en-US" dirty="0"/>
              <a:t>deadly forces of nature, no matter how experienced you are at backcountry skiing </a:t>
            </a:r>
            <a:r>
              <a:rPr lang="en-US" dirty="0" smtClean="0"/>
              <a:t>or snowboarding</a:t>
            </a:r>
            <a:r>
              <a:rPr lang="en-US" dirty="0"/>
              <a:t>.</a:t>
            </a:r>
          </a:p>
          <a:p>
            <a:pPr marL="514350" indent="-514350">
              <a:buFont typeface="+mj-lt"/>
              <a:buAutoNum type="arabicPeriod"/>
            </a:pPr>
            <a:r>
              <a:rPr lang="en-US" b="1" dirty="0" smtClean="0"/>
              <a:t>Learn </a:t>
            </a:r>
            <a:r>
              <a:rPr lang="en-US" b="1" dirty="0"/>
              <a:t>to recognize avalanche terrain</a:t>
            </a:r>
            <a:r>
              <a:rPr lang="en-US" dirty="0"/>
              <a:t>. Most avalanches travel in paths, on </a:t>
            </a:r>
            <a:r>
              <a:rPr lang="en-US" dirty="0" smtClean="0"/>
              <a:t>smooth exposed </a:t>
            </a:r>
            <a:r>
              <a:rPr lang="en-US" dirty="0"/>
              <a:t>slopes of between 25 and 60 degrees, but there are many exceptions. To make </a:t>
            </a:r>
            <a:r>
              <a:rPr lang="en-US" dirty="0" smtClean="0"/>
              <a:t>an informed </a:t>
            </a:r>
            <a:r>
              <a:rPr lang="en-US" dirty="0"/>
              <a:t>assessment of avalanche danger, it’s essential to understand the significance </a:t>
            </a:r>
            <a:r>
              <a:rPr lang="en-US" dirty="0" smtClean="0"/>
              <a:t>of various </a:t>
            </a:r>
            <a:r>
              <a:rPr lang="en-US" dirty="0"/>
              <a:t>terrain features, including slope angles, rocks, cornices and other </a:t>
            </a:r>
            <a:r>
              <a:rPr lang="en-US" dirty="0" smtClean="0"/>
              <a:t>wind-snow formations</a:t>
            </a:r>
            <a:r>
              <a:rPr lang="en-US" dirty="0"/>
              <a:t>, ledges, and vegetation. This takes experience, preferably in the company of </a:t>
            </a:r>
            <a:r>
              <a:rPr lang="en-US" dirty="0" smtClean="0"/>
              <a:t>a guide </a:t>
            </a:r>
            <a:r>
              <a:rPr lang="en-US" dirty="0"/>
              <a:t>or instructor.</a:t>
            </a:r>
          </a:p>
          <a:p>
            <a:pPr marL="514350" indent="-514350">
              <a:buFont typeface="+mj-lt"/>
              <a:buAutoNum type="arabicPeriod"/>
            </a:pPr>
            <a:r>
              <a:rPr lang="en-US" b="1" dirty="0" smtClean="0"/>
              <a:t>Practice </a:t>
            </a:r>
            <a:r>
              <a:rPr lang="en-US" b="1" dirty="0"/>
              <a:t>searching for your companions' avalanche transceivers</a:t>
            </a:r>
            <a:r>
              <a:rPr lang="en-US" dirty="0"/>
              <a:t>. Rehearse this </a:t>
            </a:r>
            <a:r>
              <a:rPr lang="en-US" dirty="0" smtClean="0"/>
              <a:t>until everyone </a:t>
            </a:r>
            <a:r>
              <a:rPr lang="en-US" dirty="0"/>
              <a:t>you’ll be traveling with feels confident about his or her ability to locate </a:t>
            </a:r>
            <a:r>
              <a:rPr lang="en-US" dirty="0" smtClean="0"/>
              <a:t>each beacon </a:t>
            </a:r>
            <a:r>
              <a:rPr lang="en-US" dirty="0"/>
              <a:t>as quickly as possible. It takes only one incident to realize </a:t>
            </a:r>
            <a:r>
              <a:rPr lang="en-US" dirty="0" smtClean="0"/>
              <a:t>the </a:t>
            </a:r>
            <a:r>
              <a:rPr lang="en-US" dirty="0"/>
              <a:t>importance of </a:t>
            </a:r>
            <a:r>
              <a:rPr lang="en-US" dirty="0" smtClean="0"/>
              <a:t>this level </a:t>
            </a:r>
            <a:r>
              <a:rPr lang="en-US" dirty="0"/>
              <a:t>of preparation.</a:t>
            </a:r>
          </a:p>
          <a:p>
            <a:pPr marL="514350" indent="-514350">
              <a:buFont typeface="+mj-lt"/>
              <a:buAutoNum type="arabicPeriod"/>
            </a:pPr>
            <a:r>
              <a:rPr lang="en-US" b="1" dirty="0" smtClean="0"/>
              <a:t>Do </a:t>
            </a:r>
            <a:r>
              <a:rPr lang="en-US" b="1" dirty="0"/>
              <a:t>your homework</a:t>
            </a:r>
            <a:r>
              <a:rPr lang="en-US" dirty="0"/>
              <a:t>. Research your route and snow conditions in the exact location(s) </a:t>
            </a:r>
            <a:r>
              <a:rPr lang="en-US" dirty="0" smtClean="0"/>
              <a:t>you plan </a:t>
            </a:r>
            <a:r>
              <a:rPr lang="en-US" dirty="0"/>
              <a:t>to ski. Call your local avalanche warning center and check the current and </a:t>
            </a:r>
            <a:r>
              <a:rPr lang="en-US" dirty="0" smtClean="0"/>
              <a:t>forecasted weather </a:t>
            </a:r>
            <a:r>
              <a:rPr lang="en-US" dirty="0"/>
              <a:t>before heading into the backcountry. Be prepared to adjust plans and/or </a:t>
            </a:r>
            <a:r>
              <a:rPr lang="en-US" dirty="0" smtClean="0"/>
              <a:t>routes accordingly</a:t>
            </a:r>
            <a:r>
              <a:rPr lang="en-US" dirty="0"/>
              <a:t>.</a:t>
            </a:r>
          </a:p>
        </p:txBody>
      </p:sp>
    </p:spTree>
    <p:extLst>
      <p:ext uri="{BB962C8B-B14F-4D97-AF65-F5344CB8AC3E}">
        <p14:creationId xmlns:p14="http://schemas.microsoft.com/office/powerpoint/2010/main" val="2539098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193"/>
          </a:xfrm>
        </p:spPr>
        <p:txBody>
          <a:bodyPr/>
          <a:lstStyle/>
          <a:p>
            <a:r>
              <a:rPr lang="en-US" b="1" dirty="0" smtClean="0"/>
              <a:t>Avalanche Safety</a:t>
            </a:r>
            <a:endParaRPr lang="en-US" dirty="0"/>
          </a:p>
        </p:txBody>
      </p:sp>
      <p:sp>
        <p:nvSpPr>
          <p:cNvPr id="3" name="Content Placeholder 2"/>
          <p:cNvSpPr>
            <a:spLocks noGrp="1"/>
          </p:cNvSpPr>
          <p:nvPr>
            <p:ph idx="1"/>
          </p:nvPr>
        </p:nvSpPr>
        <p:spPr>
          <a:xfrm>
            <a:off x="838200" y="1129004"/>
            <a:ext cx="10515600" cy="5047959"/>
          </a:xfrm>
        </p:spPr>
        <p:txBody>
          <a:bodyPr>
            <a:normAutofit fontScale="70000" lnSpcReduction="20000"/>
          </a:bodyPr>
          <a:lstStyle/>
          <a:p>
            <a:pPr marL="0" indent="0">
              <a:buNone/>
            </a:pPr>
            <a:r>
              <a:rPr lang="en-US" b="1" i="1" dirty="0"/>
              <a:t>Once You're There....</a:t>
            </a:r>
          </a:p>
          <a:p>
            <a:pPr marL="514350" indent="-514350">
              <a:buFont typeface="+mj-lt"/>
              <a:buAutoNum type="arabicPeriod"/>
            </a:pPr>
            <a:r>
              <a:rPr lang="en-US" b="1" dirty="0" smtClean="0"/>
              <a:t>Always </a:t>
            </a:r>
            <a:r>
              <a:rPr lang="en-US" b="1" dirty="0"/>
              <a:t>carry avalanche equipment</a:t>
            </a:r>
            <a:r>
              <a:rPr lang="en-US" dirty="0"/>
              <a:t>, including avalanche transceivers, </a:t>
            </a:r>
            <a:r>
              <a:rPr lang="en-US" dirty="0" smtClean="0"/>
              <a:t>probes, and </a:t>
            </a:r>
            <a:r>
              <a:rPr lang="en-US" dirty="0"/>
              <a:t>shovels (in addition to basic camping gear, extra clothing, high-energy </a:t>
            </a:r>
            <a:r>
              <a:rPr lang="en-US" dirty="0" smtClean="0"/>
              <a:t>food, and </a:t>
            </a:r>
            <a:r>
              <a:rPr lang="en-US" dirty="0"/>
              <a:t>plenty of water). Every member of the group needs to carry all three of </a:t>
            </a:r>
            <a:r>
              <a:rPr lang="en-US" dirty="0" smtClean="0"/>
              <a:t>these avalanche </a:t>
            </a:r>
            <a:r>
              <a:rPr lang="en-US" dirty="0"/>
              <a:t>rescue items, and know how to use them.</a:t>
            </a:r>
          </a:p>
          <a:p>
            <a:pPr marL="514350" indent="-514350">
              <a:buFont typeface="+mj-lt"/>
              <a:buAutoNum type="arabicPeriod"/>
            </a:pPr>
            <a:r>
              <a:rPr lang="en-US" b="1" dirty="0" smtClean="0"/>
              <a:t>Be </a:t>
            </a:r>
            <a:r>
              <a:rPr lang="en-US" b="1" dirty="0"/>
              <a:t>aware of your surroundings</a:t>
            </a:r>
            <a:r>
              <a:rPr lang="en-US" dirty="0"/>
              <a:t>. Stay alert, and constantly be on the lookout </a:t>
            </a:r>
            <a:r>
              <a:rPr lang="en-US" dirty="0" smtClean="0"/>
              <a:t>for information </a:t>
            </a:r>
            <a:r>
              <a:rPr lang="en-US" dirty="0"/>
              <a:t>about the environment that indicates the potential for a slide. </a:t>
            </a:r>
            <a:r>
              <a:rPr lang="en-US" dirty="0" smtClean="0"/>
              <a:t>This includes </a:t>
            </a:r>
            <a:r>
              <a:rPr lang="en-US" dirty="0"/>
              <a:t>recent avalanche activity and changes in terrain, snowpack, and </a:t>
            </a:r>
            <a:r>
              <a:rPr lang="en-US" dirty="0" smtClean="0"/>
              <a:t>the weather</a:t>
            </a:r>
            <a:r>
              <a:rPr lang="en-US" dirty="0"/>
              <a:t>.</a:t>
            </a:r>
          </a:p>
          <a:p>
            <a:pPr marL="514350" indent="-514350">
              <a:buFont typeface="+mj-lt"/>
              <a:buAutoNum type="arabicPeriod"/>
            </a:pPr>
            <a:r>
              <a:rPr lang="en-US" b="1" dirty="0" smtClean="0"/>
              <a:t>Analyze </a:t>
            </a:r>
            <a:r>
              <a:rPr lang="en-US" b="1" dirty="0"/>
              <a:t>the snowpack stability</a:t>
            </a:r>
            <a:r>
              <a:rPr lang="en-US" dirty="0"/>
              <a:t>. As with studying terrain features, reading </a:t>
            </a:r>
            <a:r>
              <a:rPr lang="en-US" dirty="0" smtClean="0"/>
              <a:t>the snowpack </a:t>
            </a:r>
            <a:r>
              <a:rPr lang="en-US" dirty="0"/>
              <a:t>takes years of experience. There are however, several tests that </a:t>
            </a:r>
            <a:r>
              <a:rPr lang="en-US" dirty="0" smtClean="0"/>
              <a:t>reveal the </a:t>
            </a:r>
            <a:r>
              <a:rPr lang="en-US" dirty="0"/>
              <a:t>layers in the snow and can help you assess risks involved with </a:t>
            </a:r>
            <a:r>
              <a:rPr lang="en-US" dirty="0" smtClean="0"/>
              <a:t>unstable snow</a:t>
            </a:r>
            <a:r>
              <a:rPr lang="en-US" dirty="0"/>
              <a:t>. These include ski-pole tests, </a:t>
            </a:r>
            <a:r>
              <a:rPr lang="en-US" dirty="0" err="1"/>
              <a:t>snowpit</a:t>
            </a:r>
            <a:r>
              <a:rPr lang="en-US" dirty="0"/>
              <a:t> tests, resistance tests, and "</a:t>
            </a:r>
            <a:r>
              <a:rPr lang="en-US" dirty="0" smtClean="0"/>
              <a:t>shear“ tests</a:t>
            </a:r>
            <a:r>
              <a:rPr lang="en-US" dirty="0"/>
              <a:t>. In the National Ski Patrol’s avalanche courses, students learn how </a:t>
            </a:r>
            <a:r>
              <a:rPr lang="en-US" dirty="0" smtClean="0"/>
              <a:t>to conduct </a:t>
            </a:r>
            <a:r>
              <a:rPr lang="en-US" dirty="0"/>
              <a:t>these tests and have the opportunity to see the snowpack firsthand.</a:t>
            </a:r>
          </a:p>
          <a:p>
            <a:pPr marL="514350" indent="-514350">
              <a:buFont typeface="+mj-lt"/>
              <a:buAutoNum type="arabicPeriod"/>
            </a:pPr>
            <a:r>
              <a:rPr lang="en-US" b="1" dirty="0" smtClean="0"/>
              <a:t>Cross </a:t>
            </a:r>
            <a:r>
              <a:rPr lang="en-US" b="1" dirty="0"/>
              <a:t>potential avalanche slopes one at a time</a:t>
            </a:r>
            <a:r>
              <a:rPr lang="en-US" dirty="0"/>
              <a:t>. If you doubt a slope's </a:t>
            </a:r>
            <a:r>
              <a:rPr lang="en-US" dirty="0" smtClean="0"/>
              <a:t>stability but </a:t>
            </a:r>
            <a:r>
              <a:rPr lang="en-US" dirty="0"/>
              <a:t>still intend to cross it, only expose one person at a time to the potential </a:t>
            </a:r>
            <a:r>
              <a:rPr lang="en-US" dirty="0" smtClean="0"/>
              <a:t>for danger</a:t>
            </a:r>
            <a:r>
              <a:rPr lang="en-US" dirty="0"/>
              <a:t>. When climbing or traversing, each person should be at least 100 </a:t>
            </a:r>
            <a:r>
              <a:rPr lang="en-US" dirty="0" smtClean="0"/>
              <a:t>yards from </a:t>
            </a:r>
            <a:r>
              <a:rPr lang="en-US" dirty="0"/>
              <a:t>the next person. Travelers should climb steep narrow chutes one at a </a:t>
            </a:r>
            <a:r>
              <a:rPr lang="en-US" dirty="0" smtClean="0"/>
              <a:t>time, and </a:t>
            </a:r>
            <a:r>
              <a:rPr lang="en-US" dirty="0"/>
              <a:t>when descending the slope, ski it alone. This not only minimizes the </a:t>
            </a:r>
            <a:r>
              <a:rPr lang="en-US" dirty="0" smtClean="0"/>
              <a:t>number of </a:t>
            </a:r>
            <a:r>
              <a:rPr lang="en-US" dirty="0"/>
              <a:t>people who might get caught (and maximizes the number of people </a:t>
            </a:r>
            <a:r>
              <a:rPr lang="en-US" dirty="0" smtClean="0"/>
              <a:t>available for </a:t>
            </a:r>
            <a:r>
              <a:rPr lang="en-US" dirty="0"/>
              <a:t>rescue), but it also reduces the stress put on the snowpack.</a:t>
            </a:r>
          </a:p>
        </p:txBody>
      </p:sp>
    </p:spTree>
    <p:extLst>
      <p:ext uri="{BB962C8B-B14F-4D97-AF65-F5344CB8AC3E}">
        <p14:creationId xmlns:p14="http://schemas.microsoft.com/office/powerpoint/2010/main" val="4030650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8565"/>
          </a:xfrm>
        </p:spPr>
        <p:txBody>
          <a:bodyPr/>
          <a:lstStyle/>
          <a:p>
            <a:r>
              <a:rPr lang="en-US" b="1" dirty="0" smtClean="0"/>
              <a:t>Avalanche Safety</a:t>
            </a:r>
            <a:endParaRPr lang="en-US" dirty="0"/>
          </a:p>
        </p:txBody>
      </p:sp>
      <p:sp>
        <p:nvSpPr>
          <p:cNvPr id="3" name="Content Placeholder 2"/>
          <p:cNvSpPr>
            <a:spLocks noGrp="1"/>
          </p:cNvSpPr>
          <p:nvPr>
            <p:ph idx="1"/>
          </p:nvPr>
        </p:nvSpPr>
        <p:spPr>
          <a:xfrm>
            <a:off x="838200" y="1063690"/>
            <a:ext cx="10515600" cy="5402424"/>
          </a:xfrm>
        </p:spPr>
        <p:txBody>
          <a:bodyPr>
            <a:normAutofit fontScale="70000" lnSpcReduction="20000"/>
          </a:bodyPr>
          <a:lstStyle/>
          <a:p>
            <a:pPr marL="0" indent="0">
              <a:buNone/>
            </a:pPr>
            <a:r>
              <a:rPr lang="en-US" b="1" i="1" dirty="0" smtClean="0"/>
              <a:t>General </a:t>
            </a:r>
            <a:r>
              <a:rPr lang="en-US" b="1" i="1" dirty="0"/>
              <a:t>rules of the road....</a:t>
            </a:r>
          </a:p>
          <a:p>
            <a:pPr marL="514350" indent="-514350">
              <a:buFont typeface="+mj-lt"/>
              <a:buAutoNum type="arabicPeriod"/>
            </a:pPr>
            <a:r>
              <a:rPr lang="en-US" b="1" dirty="0" smtClean="0"/>
              <a:t>Don't </a:t>
            </a:r>
            <a:r>
              <a:rPr lang="en-US" b="1" dirty="0"/>
              <a:t>overlook clues</a:t>
            </a:r>
            <a:r>
              <a:rPr lang="en-US" dirty="0"/>
              <a:t>. Evidence of potential avalanche hazards will be there, </a:t>
            </a:r>
            <a:r>
              <a:rPr lang="en-US" dirty="0" smtClean="0"/>
              <a:t>so pay </a:t>
            </a:r>
            <a:r>
              <a:rPr lang="en-US" dirty="0"/>
              <a:t>attention. If you educate yourself and communicate with your </a:t>
            </a:r>
            <a:r>
              <a:rPr lang="en-US" dirty="0" smtClean="0"/>
              <a:t>companions, you </a:t>
            </a:r>
            <a:r>
              <a:rPr lang="en-US" dirty="0"/>
              <a:t>should have the tools needed to make smart decisions in the backcountry.</a:t>
            </a:r>
          </a:p>
          <a:p>
            <a:pPr marL="514350" indent="-514350">
              <a:buFont typeface="+mj-lt"/>
              <a:buAutoNum type="arabicPeriod"/>
            </a:pPr>
            <a:r>
              <a:rPr lang="en-US" b="1" dirty="0" smtClean="0"/>
              <a:t>Try </a:t>
            </a:r>
            <a:r>
              <a:rPr lang="en-US" b="1" dirty="0"/>
              <a:t>to avoid traveling in the backcountry alone</a:t>
            </a:r>
            <a:r>
              <a:rPr lang="en-US" dirty="0"/>
              <a:t>. Also, never leave the </a:t>
            </a:r>
            <a:r>
              <a:rPr lang="en-US" dirty="0" smtClean="0"/>
              <a:t>group. Otherwise</a:t>
            </a:r>
            <a:r>
              <a:rPr lang="en-US" dirty="0"/>
              <a:t>, if you run into trouble, you'll be on your own.</a:t>
            </a:r>
          </a:p>
          <a:p>
            <a:pPr marL="514350" indent="-514350">
              <a:buFont typeface="+mj-lt"/>
              <a:buAutoNum type="arabicPeriod"/>
            </a:pPr>
            <a:r>
              <a:rPr lang="en-US" b="1" dirty="0" smtClean="0"/>
              <a:t>Don't </a:t>
            </a:r>
            <a:r>
              <a:rPr lang="en-US" b="1" dirty="0"/>
              <a:t>assume avalanches occur only in obvious large paths</a:t>
            </a:r>
            <a:r>
              <a:rPr lang="en-US" dirty="0"/>
              <a:t>. While </a:t>
            </a:r>
            <a:r>
              <a:rPr lang="en-US" dirty="0" smtClean="0"/>
              <a:t>most slides </a:t>
            </a:r>
            <a:r>
              <a:rPr lang="en-US" dirty="0"/>
              <a:t>travel on broad, steep, and smooth slopes, they can also wind </a:t>
            </a:r>
            <a:r>
              <a:rPr lang="en-US" dirty="0" smtClean="0"/>
              <a:t>down gullies </a:t>
            </a:r>
            <a:r>
              <a:rPr lang="en-US" dirty="0"/>
              <a:t>or through forested areas. Remember, if you can ski or </a:t>
            </a:r>
            <a:r>
              <a:rPr lang="en-US" dirty="0" smtClean="0"/>
              <a:t>snowboard through </a:t>
            </a:r>
            <a:r>
              <a:rPr lang="en-US" dirty="0"/>
              <a:t>it, an avalanche can slide through it.</a:t>
            </a:r>
          </a:p>
          <a:p>
            <a:pPr marL="514350" indent="-514350">
              <a:buFont typeface="+mj-lt"/>
              <a:buAutoNum type="arabicPeriod"/>
            </a:pPr>
            <a:r>
              <a:rPr lang="en-US" b="1" dirty="0" smtClean="0"/>
              <a:t>Never </a:t>
            </a:r>
            <a:r>
              <a:rPr lang="en-US" b="1" dirty="0"/>
              <a:t>travel in the backcountry on the day after a big storm</a:t>
            </a:r>
            <a:r>
              <a:rPr lang="en-US" dirty="0"/>
              <a:t>. Allow </a:t>
            </a:r>
            <a:r>
              <a:rPr lang="en-US" dirty="0" smtClean="0"/>
              <a:t>the snowpack </a:t>
            </a:r>
            <a:r>
              <a:rPr lang="en-US" dirty="0"/>
              <a:t>to settle for at least 24 hours.</a:t>
            </a:r>
          </a:p>
          <a:p>
            <a:pPr marL="514350" indent="-514350">
              <a:buFont typeface="+mj-lt"/>
              <a:buAutoNum type="arabicPeriod"/>
            </a:pPr>
            <a:r>
              <a:rPr lang="en-US" b="1" dirty="0" smtClean="0"/>
              <a:t>Don't </a:t>
            </a:r>
            <a:r>
              <a:rPr lang="en-US" b="1" dirty="0"/>
              <a:t>assume a slope is safe because there are tracks going across </a:t>
            </a:r>
            <a:r>
              <a:rPr lang="en-US" b="1" dirty="0" smtClean="0"/>
              <a:t>it</a:t>
            </a:r>
            <a:r>
              <a:rPr lang="en-US" dirty="0" smtClean="0"/>
              <a:t>. Wind</a:t>
            </a:r>
            <a:r>
              <a:rPr lang="en-US" dirty="0"/>
              <a:t>, sun, and temperature changes are constantly altering snowpack </a:t>
            </a:r>
            <a:r>
              <a:rPr lang="en-US" dirty="0" smtClean="0"/>
              <a:t>stability. What </a:t>
            </a:r>
            <a:r>
              <a:rPr lang="en-US" dirty="0"/>
              <a:t>was safe yesterday (or this morning) could slide this afternoon. </a:t>
            </a:r>
            <a:r>
              <a:rPr lang="en-US" dirty="0" smtClean="0"/>
              <a:t>Further, when </a:t>
            </a:r>
            <a:r>
              <a:rPr lang="en-US" dirty="0"/>
              <a:t>you cross a slope, you apply stress to the snowpack, which can cause it </a:t>
            </a:r>
            <a:r>
              <a:rPr lang="en-US" dirty="0" smtClean="0"/>
              <a:t>to slide</a:t>
            </a:r>
            <a:r>
              <a:rPr lang="en-US" dirty="0"/>
              <a:t>.</a:t>
            </a:r>
          </a:p>
          <a:p>
            <a:pPr marL="514350" indent="-514350">
              <a:buFont typeface="+mj-lt"/>
              <a:buAutoNum type="arabicPeriod"/>
            </a:pPr>
            <a:r>
              <a:rPr lang="en-US" b="1" dirty="0" smtClean="0"/>
              <a:t>Don't </a:t>
            </a:r>
            <a:r>
              <a:rPr lang="en-US" b="1" dirty="0"/>
              <a:t>allow your judgment to be clouded by the desire to ride </a:t>
            </a:r>
            <a:r>
              <a:rPr lang="en-US" dirty="0"/>
              <a:t>the </a:t>
            </a:r>
            <a:r>
              <a:rPr lang="en-US" dirty="0" smtClean="0"/>
              <a:t>steepest pitch </a:t>
            </a:r>
            <a:r>
              <a:rPr lang="en-US" dirty="0"/>
              <a:t>or get the freshest snow. Staying alive is much more important</a:t>
            </a:r>
            <a:r>
              <a:rPr lang="en-US" dirty="0" smtClean="0"/>
              <a:t>.</a:t>
            </a:r>
          </a:p>
          <a:p>
            <a:pPr marL="514350" indent="-514350">
              <a:buFont typeface="+mj-lt"/>
              <a:buAutoNum type="arabicPeriod"/>
            </a:pPr>
            <a:r>
              <a:rPr lang="en-US" b="1" dirty="0" smtClean="0"/>
              <a:t>Don't hesitate to voice concerns or fears</a:t>
            </a:r>
            <a:r>
              <a:rPr lang="en-US" dirty="0" smtClean="0"/>
              <a:t>. No one is going </a:t>
            </a:r>
            <a:r>
              <a:rPr lang="en-US" dirty="0"/>
              <a:t>to criticize you for wanting to be safe in the backcountry</a:t>
            </a:r>
            <a:r>
              <a:rPr lang="en-US" dirty="0" smtClean="0"/>
              <a:t>.</a:t>
            </a:r>
            <a:endParaRPr lang="en-US" dirty="0"/>
          </a:p>
        </p:txBody>
      </p:sp>
    </p:spTree>
    <p:extLst>
      <p:ext uri="{BB962C8B-B14F-4D97-AF65-F5344CB8AC3E}">
        <p14:creationId xmlns:p14="http://schemas.microsoft.com/office/powerpoint/2010/main" val="1158988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Alpine Bindings</a:t>
            </a:r>
            <a:endParaRPr lang="en-US" b="1" dirty="0"/>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smtClean="0"/>
              <a:t>The </a:t>
            </a:r>
            <a:r>
              <a:rPr lang="en-US" dirty="0"/>
              <a:t>vast majority of bindings for Alpine skiing work by fixing the ski boot to the ski </a:t>
            </a:r>
            <a:r>
              <a:rPr lang="en-US" dirty="0" smtClean="0"/>
              <a:t>at the </a:t>
            </a:r>
            <a:r>
              <a:rPr lang="en-US" dirty="0"/>
              <a:t>toe and heel. The binding attaches the boot to the ski, but to reduce injury </a:t>
            </a:r>
            <a:r>
              <a:rPr lang="en-US" dirty="0" smtClean="0"/>
              <a:t>also allows </a:t>
            </a:r>
            <a:r>
              <a:rPr lang="en-US" dirty="0"/>
              <a:t>the boot to release in case of a fall. Generally, the toe piece is designed </a:t>
            </a:r>
            <a:r>
              <a:rPr lang="en-US" dirty="0" smtClean="0"/>
              <a:t>to allow </a:t>
            </a:r>
            <a:r>
              <a:rPr lang="en-US" dirty="0"/>
              <a:t>the boot to rotate to the sides, while the heel piece rotates up. In </a:t>
            </a:r>
            <a:r>
              <a:rPr lang="en-US" dirty="0" smtClean="0"/>
              <a:t>modern bindings </a:t>
            </a:r>
            <a:r>
              <a:rPr lang="en-US" dirty="0"/>
              <a:t>a wide variety of motions is available from both toe and heel pieces</a:t>
            </a:r>
            <a:r>
              <a:rPr lang="en-US" dirty="0" smtClean="0"/>
              <a: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13109"/>
            <a:ext cx="5181600" cy="4176369"/>
          </a:xfrm>
        </p:spPr>
      </p:pic>
    </p:spTree>
    <p:extLst>
      <p:ext uri="{BB962C8B-B14F-4D97-AF65-F5344CB8AC3E}">
        <p14:creationId xmlns:p14="http://schemas.microsoft.com/office/powerpoint/2010/main" val="2428902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202"/>
          </a:xfrm>
        </p:spPr>
        <p:txBody>
          <a:bodyPr/>
          <a:lstStyle/>
          <a:p>
            <a:r>
              <a:rPr lang="en-US" b="1" dirty="0" smtClean="0"/>
              <a:t>Alpine Bindings</a:t>
            </a:r>
            <a:endParaRPr lang="en-US" b="1" dirty="0"/>
          </a:p>
        </p:txBody>
      </p:sp>
      <p:sp>
        <p:nvSpPr>
          <p:cNvPr id="3" name="Content Placeholder 2"/>
          <p:cNvSpPr>
            <a:spLocks noGrp="1"/>
          </p:cNvSpPr>
          <p:nvPr>
            <p:ph sz="half" idx="1"/>
          </p:nvPr>
        </p:nvSpPr>
        <p:spPr>
          <a:xfrm>
            <a:off x="838200" y="1166328"/>
            <a:ext cx="5991808" cy="5327777"/>
          </a:xfrm>
        </p:spPr>
        <p:txBody>
          <a:bodyPr>
            <a:normAutofit fontScale="92500" lnSpcReduction="10000"/>
          </a:bodyPr>
          <a:lstStyle/>
          <a:p>
            <a:pPr marL="514350" indent="-514350">
              <a:buFont typeface="+mj-lt"/>
              <a:buAutoNum type="arabicPeriod" startAt="2"/>
            </a:pPr>
            <a:r>
              <a:rPr lang="en-US" dirty="0" smtClean="0"/>
              <a:t>The boot is released by the binding if a certain amount of torque is applied, usually created by the weight of a falling skier. </a:t>
            </a:r>
          </a:p>
          <a:p>
            <a:pPr marL="971550" lvl="1" indent="-514350">
              <a:buFont typeface="+mj-lt"/>
              <a:buAutoNum type="alphaLcPeriod"/>
            </a:pPr>
            <a:r>
              <a:rPr lang="en-US" dirty="0" smtClean="0"/>
              <a:t>The amount of torque required to release the boot is adjusted by turning a screw on the toe and heel piece. </a:t>
            </a:r>
          </a:p>
          <a:p>
            <a:pPr marL="971550" lvl="1" indent="-514350">
              <a:buFont typeface="+mj-lt"/>
              <a:buAutoNum type="alphaLcPeriod"/>
            </a:pPr>
            <a:r>
              <a:rPr lang="en-US" dirty="0" smtClean="0"/>
              <a:t>This is called (colloquially) the </a:t>
            </a:r>
            <a:r>
              <a:rPr lang="en-US" b="1" dirty="0" smtClean="0">
                <a:solidFill>
                  <a:srgbClr val="FF0000"/>
                </a:solidFill>
              </a:rPr>
              <a:t>DIN</a:t>
            </a:r>
            <a:r>
              <a:rPr lang="en-US" dirty="0" smtClean="0"/>
              <a:t> setting, because the standards for Alpine ski binding settings are issued by </a:t>
            </a:r>
            <a:r>
              <a:rPr lang="en-US" b="1" dirty="0" err="1" smtClean="0">
                <a:solidFill>
                  <a:srgbClr val="FF0000"/>
                </a:solidFill>
              </a:rPr>
              <a:t>Deutsches</a:t>
            </a:r>
            <a:r>
              <a:rPr lang="en-US" b="1" dirty="0" smtClean="0">
                <a:solidFill>
                  <a:srgbClr val="FF0000"/>
                </a:solidFill>
              </a:rPr>
              <a:t> </a:t>
            </a:r>
            <a:r>
              <a:rPr lang="en-US" b="1" dirty="0" err="1" smtClean="0">
                <a:solidFill>
                  <a:srgbClr val="FF0000"/>
                </a:solidFill>
              </a:rPr>
              <a:t>Institut</a:t>
            </a:r>
            <a:r>
              <a:rPr lang="en-US" b="1" dirty="0" smtClean="0">
                <a:solidFill>
                  <a:srgbClr val="FF0000"/>
                </a:solidFill>
              </a:rPr>
              <a:t> </a:t>
            </a:r>
            <a:r>
              <a:rPr lang="en-US" b="1" dirty="0" err="1" smtClean="0">
                <a:solidFill>
                  <a:srgbClr val="FF0000"/>
                </a:solidFill>
              </a:rPr>
              <a:t>für</a:t>
            </a:r>
            <a:r>
              <a:rPr lang="en-US" b="1" dirty="0" smtClean="0">
                <a:solidFill>
                  <a:srgbClr val="FF0000"/>
                </a:solidFill>
              </a:rPr>
              <a:t> </a:t>
            </a:r>
            <a:r>
              <a:rPr lang="en-US" b="1" dirty="0" err="1" smtClean="0">
                <a:solidFill>
                  <a:srgbClr val="FF0000"/>
                </a:solidFill>
              </a:rPr>
              <a:t>Normung</a:t>
            </a:r>
            <a:r>
              <a:rPr lang="en-US" dirty="0" smtClean="0"/>
              <a:t>. </a:t>
            </a:r>
          </a:p>
          <a:p>
            <a:pPr marL="971550" lvl="1" indent="-514350">
              <a:buFont typeface="+mj-lt"/>
              <a:buAutoNum type="alphaLcPeriod"/>
            </a:pPr>
            <a:r>
              <a:rPr lang="en-US" dirty="0" smtClean="0"/>
              <a:t>The correct DIN setting is based on height, weight, ski boot sole length, the skiing style of the skier (cautious, average, or aggressive) and, age (if the skier is younger than 10 years old, or 50 years old or older).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3023" y="365124"/>
            <a:ext cx="4901610" cy="6128981"/>
          </a:xfrm>
        </p:spPr>
      </p:pic>
    </p:spTree>
    <p:extLst>
      <p:ext uri="{BB962C8B-B14F-4D97-AF65-F5344CB8AC3E}">
        <p14:creationId xmlns:p14="http://schemas.microsoft.com/office/powerpoint/2010/main" val="139174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202"/>
          </a:xfrm>
        </p:spPr>
        <p:txBody>
          <a:bodyPr/>
          <a:lstStyle/>
          <a:p>
            <a:r>
              <a:rPr lang="en-US" b="1" dirty="0" smtClean="0"/>
              <a:t>Alpine Bindings</a:t>
            </a:r>
            <a:endParaRPr lang="en-US" b="1" dirty="0"/>
          </a:p>
        </p:txBody>
      </p:sp>
      <p:sp>
        <p:nvSpPr>
          <p:cNvPr id="3" name="Content Placeholder 2"/>
          <p:cNvSpPr>
            <a:spLocks noGrp="1"/>
          </p:cNvSpPr>
          <p:nvPr>
            <p:ph sz="half" idx="1"/>
          </p:nvPr>
        </p:nvSpPr>
        <p:spPr>
          <a:xfrm>
            <a:off x="838199" y="1166328"/>
            <a:ext cx="6812903" cy="5010635"/>
          </a:xfrm>
        </p:spPr>
        <p:txBody>
          <a:bodyPr>
            <a:normAutofit lnSpcReduction="10000"/>
          </a:bodyPr>
          <a:lstStyle/>
          <a:p>
            <a:pPr marL="514350" indent="-514350">
              <a:buFont typeface="+mj-lt"/>
              <a:buAutoNum type="arabicPeriod" startAt="3"/>
            </a:pPr>
            <a:r>
              <a:rPr lang="en-US" dirty="0" smtClean="0"/>
              <a:t>Alpine ski bindings employ the use of a snow brake to prevent the ski from moving while it is not attached to a boot. Snow brakes work by the use of a sprung square 'C‘ shape, typically made of metal, which makes contact with the snow. When a ski boot is put in the ski binding, the brake pivots under the downward pressure and runs parallel with the ski allowing free movement. When the boot comes out of the ski, the brakes spring out perpendicular to the ski and stop the ski from sliding.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80871" y="1548882"/>
            <a:ext cx="3787534" cy="3383530"/>
          </a:xfrm>
        </p:spPr>
      </p:pic>
    </p:spTree>
    <p:extLst>
      <p:ext uri="{BB962C8B-B14F-4D97-AF65-F5344CB8AC3E}">
        <p14:creationId xmlns:p14="http://schemas.microsoft.com/office/powerpoint/2010/main" val="717087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lstStyle/>
          <a:p>
            <a:r>
              <a:rPr lang="en-US" b="1" dirty="0" smtClean="0"/>
              <a:t>Basic Ski Bindings Maintenance</a:t>
            </a:r>
            <a:endParaRPr lang="en-US" b="1" dirty="0"/>
          </a:p>
        </p:txBody>
      </p:sp>
      <p:sp>
        <p:nvSpPr>
          <p:cNvPr id="3" name="Content Placeholder 2"/>
          <p:cNvSpPr>
            <a:spLocks noGrp="1"/>
          </p:cNvSpPr>
          <p:nvPr>
            <p:ph idx="1"/>
          </p:nvPr>
        </p:nvSpPr>
        <p:spPr>
          <a:xfrm>
            <a:off x="838200" y="1175658"/>
            <a:ext cx="10515600" cy="5001305"/>
          </a:xfrm>
        </p:spPr>
        <p:txBody>
          <a:bodyPr>
            <a:normAutofit lnSpcReduction="10000"/>
          </a:bodyPr>
          <a:lstStyle/>
          <a:p>
            <a:pPr marL="514350" indent="-514350">
              <a:buFont typeface="+mj-lt"/>
              <a:buAutoNum type="arabicPeriod"/>
            </a:pPr>
            <a:r>
              <a:rPr lang="en-US" dirty="0" smtClean="0"/>
              <a:t>Your </a:t>
            </a:r>
            <a:r>
              <a:rPr lang="en-US" dirty="0"/>
              <a:t>ski bindings maintenance plan should begin at the </a:t>
            </a:r>
            <a:r>
              <a:rPr lang="en-US" dirty="0" smtClean="0"/>
              <a:t>start of </a:t>
            </a:r>
            <a:r>
              <a:rPr lang="en-US" dirty="0"/>
              <a:t>the season. Bring your bindings to a well-respected </a:t>
            </a:r>
            <a:r>
              <a:rPr lang="en-US" dirty="0" smtClean="0"/>
              <a:t>ski shop</a:t>
            </a:r>
            <a:r>
              <a:rPr lang="en-US" dirty="0"/>
              <a:t>, and have them checked for common defects, </a:t>
            </a:r>
            <a:r>
              <a:rPr lang="en-US" dirty="0" smtClean="0"/>
              <a:t>which include </a:t>
            </a:r>
            <a:r>
              <a:rPr lang="en-US" dirty="0"/>
              <a:t>broken parts and loose screws. Additionally, if </a:t>
            </a:r>
            <a:r>
              <a:rPr lang="en-US" dirty="0" smtClean="0"/>
              <a:t>you have </a:t>
            </a:r>
            <a:r>
              <a:rPr lang="en-US" dirty="0"/>
              <a:t>purchased new ski boots or skis, you will need to </a:t>
            </a:r>
            <a:r>
              <a:rPr lang="en-US" dirty="0" smtClean="0"/>
              <a:t>check the </a:t>
            </a:r>
            <a:r>
              <a:rPr lang="en-US" dirty="0"/>
              <a:t>compatibility between your boots, skis and bindings.</a:t>
            </a:r>
          </a:p>
          <a:p>
            <a:pPr marL="514350" indent="-514350">
              <a:buFont typeface="+mj-lt"/>
              <a:buAutoNum type="arabicPeriod"/>
            </a:pPr>
            <a:r>
              <a:rPr lang="en-US" dirty="0" smtClean="0"/>
              <a:t>The </a:t>
            </a:r>
            <a:r>
              <a:rPr lang="en-US" dirty="0"/>
              <a:t>anti-friction device plate should also be checked </a:t>
            </a:r>
            <a:r>
              <a:rPr lang="en-US" dirty="0" smtClean="0"/>
              <a:t>for damage</a:t>
            </a:r>
            <a:r>
              <a:rPr lang="en-US" dirty="0"/>
              <a:t>. It is easily replaceable, as long as you catch </a:t>
            </a:r>
            <a:r>
              <a:rPr lang="en-US" dirty="0" smtClean="0"/>
              <a:t>the damage </a:t>
            </a:r>
            <a:r>
              <a:rPr lang="en-US" dirty="0"/>
              <a:t>before it becomes severe. Most experts suggest </a:t>
            </a:r>
            <a:r>
              <a:rPr lang="en-US" dirty="0" smtClean="0"/>
              <a:t>that your DIN setting should be lowered when you reach the age of </a:t>
            </a:r>
            <a:r>
              <a:rPr lang="en-US" dirty="0"/>
              <a:t>50. On the other hand, if you are starting to ski in </a:t>
            </a:r>
            <a:r>
              <a:rPr lang="en-US" dirty="0" smtClean="0"/>
              <a:t>more challenging </a:t>
            </a:r>
            <a:r>
              <a:rPr lang="en-US" dirty="0"/>
              <a:t>terrain, you might want to take your bindings </a:t>
            </a:r>
            <a:r>
              <a:rPr lang="en-US" dirty="0" smtClean="0"/>
              <a:t>to the </a:t>
            </a:r>
            <a:r>
              <a:rPr lang="en-US" dirty="0"/>
              <a:t>shop and have them adjusted to a higher DIN setting.</a:t>
            </a:r>
          </a:p>
        </p:txBody>
      </p:sp>
    </p:spTree>
    <p:extLst>
      <p:ext uri="{BB962C8B-B14F-4D97-AF65-F5344CB8AC3E}">
        <p14:creationId xmlns:p14="http://schemas.microsoft.com/office/powerpoint/2010/main" val="357426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4032"/>
          </a:xfrm>
        </p:spPr>
        <p:txBody>
          <a:bodyPr/>
          <a:lstStyle/>
          <a:p>
            <a:r>
              <a:rPr lang="en-US" b="1" dirty="0" smtClean="0"/>
              <a:t>Snow Sports</a:t>
            </a:r>
            <a:endParaRPr lang="en-US" b="1" dirty="0"/>
          </a:p>
        </p:txBody>
      </p:sp>
      <p:sp>
        <p:nvSpPr>
          <p:cNvPr id="3" name="Content Placeholder 2"/>
          <p:cNvSpPr>
            <a:spLocks noGrp="1"/>
          </p:cNvSpPr>
          <p:nvPr>
            <p:ph idx="1"/>
          </p:nvPr>
        </p:nvSpPr>
        <p:spPr>
          <a:xfrm>
            <a:off x="838200" y="1079158"/>
            <a:ext cx="10515600" cy="5486399"/>
          </a:xfrm>
        </p:spPr>
        <p:txBody>
          <a:bodyPr>
            <a:normAutofit fontScale="92500" lnSpcReduction="20000"/>
          </a:bodyPr>
          <a:lstStyle/>
          <a:p>
            <a:pPr marL="514350" lvl="0" indent="-514350">
              <a:buFont typeface="+mj-lt"/>
              <a:buAutoNum type="arabicPeriod" startAt="7"/>
            </a:pPr>
            <a:r>
              <a:rPr lang="en-US" dirty="0" smtClean="0"/>
              <a:t>Complete all of the requirements for </a:t>
            </a:r>
            <a:r>
              <a:rPr lang="en-US" b="1" dirty="0" smtClean="0"/>
              <a:t>Downhill (Alpine) Skiing</a:t>
            </a:r>
            <a:r>
              <a:rPr lang="en-US" dirty="0" smtClean="0"/>
              <a:t> </a:t>
            </a:r>
          </a:p>
          <a:p>
            <a:pPr marL="914400" lvl="1" indent="-457200">
              <a:buFont typeface="+mj-lt"/>
              <a:buAutoNum type="alphaLcPeriod"/>
            </a:pPr>
            <a:r>
              <a:rPr lang="en-US" dirty="0" smtClean="0"/>
              <a:t>Show how to use and maintain your own release bindings and explain the use of two others. Explain the international DIN standard and what it means to skiers.</a:t>
            </a:r>
          </a:p>
          <a:p>
            <a:pPr marL="914400" lvl="1" indent="-457200">
              <a:buFont typeface="+mj-lt"/>
              <a:buAutoNum type="alphaLcPeriod"/>
            </a:pPr>
            <a:r>
              <a:rPr lang="en-US" dirty="0" smtClean="0"/>
              <a:t>Explain the American Teaching System and a basic snow-skiing progression.</a:t>
            </a:r>
          </a:p>
          <a:p>
            <a:pPr marL="914400" lvl="1" indent="-457200">
              <a:buFont typeface="+mj-lt"/>
              <a:buAutoNum type="alphaLcPeriod"/>
            </a:pPr>
            <a:r>
              <a:rPr lang="en-US" dirty="0" smtClean="0"/>
              <a:t>Discuss the five types of Alpine skis. Demonstrate two ways to carry skis and poles safely and easily.</a:t>
            </a:r>
          </a:p>
          <a:p>
            <a:pPr marL="914400" lvl="1" indent="-457200">
              <a:buFont typeface="+mj-lt"/>
              <a:buAutoNum type="alphaLcPeriod"/>
            </a:pPr>
            <a:r>
              <a:rPr lang="en-US" dirty="0" smtClean="0"/>
              <a:t>Demonstrate how to ride one kind of lift and explain how to ride two others.</a:t>
            </a:r>
          </a:p>
          <a:p>
            <a:pPr marL="914400" lvl="1" indent="-457200">
              <a:buFont typeface="+mj-lt"/>
              <a:buAutoNum type="alphaLcPeriod"/>
            </a:pPr>
            <a:r>
              <a:rPr lang="en-US" dirty="0" smtClean="0"/>
              <a:t>On a gentle slope, demonstrate some of the beginning maneuvers learned in skiing. Include the straight run, gliding wedge, wedge stop, sidestep, and herringbone maneuvers.</a:t>
            </a:r>
          </a:p>
          <a:p>
            <a:pPr marL="914400" lvl="1" indent="-457200">
              <a:buFont typeface="+mj-lt"/>
              <a:buAutoNum type="alphaLcPeriod"/>
            </a:pPr>
            <a:r>
              <a:rPr lang="en-US" dirty="0" smtClean="0"/>
              <a:t>On slightly steeper terrain, show linked wedge turns.</a:t>
            </a:r>
          </a:p>
          <a:p>
            <a:pPr marL="914400" lvl="1" indent="-457200">
              <a:buFont typeface="+mj-lt"/>
              <a:buAutoNum type="alphaLcPeriod"/>
            </a:pPr>
            <a:r>
              <a:rPr lang="en-US" dirty="0" smtClean="0"/>
              <a:t>On a moderate slope, demonstrate five to 10 </a:t>
            </a:r>
            <a:r>
              <a:rPr lang="en-US" dirty="0" err="1" smtClean="0"/>
              <a:t>christies</a:t>
            </a:r>
            <a:r>
              <a:rPr lang="en-US" dirty="0" smtClean="0"/>
              <a:t>.</a:t>
            </a:r>
          </a:p>
          <a:p>
            <a:pPr marL="914400" lvl="1" indent="-457200">
              <a:buFont typeface="+mj-lt"/>
              <a:buAutoNum type="alphaLcPeriod"/>
            </a:pPr>
            <a:r>
              <a:rPr lang="en-US" dirty="0" smtClean="0"/>
              <a:t>Make a controlled run down an intermediate slope and demonstrate the following:</a:t>
            </a:r>
          </a:p>
          <a:p>
            <a:pPr marL="1371600" lvl="2" indent="-457200">
              <a:buFont typeface="+mj-lt"/>
              <a:buAutoNum type="arabicPeriod"/>
            </a:pPr>
            <a:r>
              <a:rPr lang="en-US" dirty="0" smtClean="0"/>
              <a:t>Short-, medium-, and long-radius parallel turns</a:t>
            </a:r>
          </a:p>
          <a:p>
            <a:pPr marL="1371600" lvl="2" indent="-457200">
              <a:buFont typeface="+mj-lt"/>
              <a:buAutoNum type="arabicPeriod"/>
            </a:pPr>
            <a:r>
              <a:rPr lang="en-US" dirty="0" smtClean="0"/>
              <a:t>A sideslip and safety (hockey) stop to each side</a:t>
            </a:r>
          </a:p>
          <a:p>
            <a:pPr marL="1371600" lvl="2" indent="-457200">
              <a:buFont typeface="+mj-lt"/>
              <a:buAutoNum type="arabicPeriod"/>
            </a:pPr>
            <a:r>
              <a:rPr lang="en-US" dirty="0" smtClean="0"/>
              <a:t>Traverse across a slope</a:t>
            </a:r>
          </a:p>
          <a:p>
            <a:pPr marL="914400" lvl="1" indent="-457200">
              <a:buFont typeface="+mj-lt"/>
              <a:buAutoNum type="alphaLcPeriod"/>
            </a:pPr>
            <a:r>
              <a:rPr lang="en-US" dirty="0" smtClean="0"/>
              <a:t>Demonstrate the ability to ski in varied conditions, including changes in pitch, snow conditions, and moguls. Maintain your balance and ability to turn.</a:t>
            </a:r>
          </a:p>
          <a:p>
            <a:pPr marL="914400" lvl="1" indent="-457200">
              <a:buFont typeface="+mj-lt"/>
              <a:buAutoNum type="alphaLcPeriod"/>
            </a:pPr>
            <a:r>
              <a:rPr lang="en-US" dirty="0" smtClean="0"/>
              <a:t>Name the major ski organizations in the United States and explain their functions.</a:t>
            </a:r>
          </a:p>
          <a:p>
            <a:endParaRPr lang="en-US" dirty="0"/>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771581" y="0"/>
            <a:ext cx="1420419" cy="1446245"/>
          </a:xfrm>
          <a:prstGeom prst="rect">
            <a:avLst/>
          </a:prstGeom>
        </p:spPr>
      </p:pic>
    </p:spTree>
    <p:extLst>
      <p:ext uri="{BB962C8B-B14F-4D97-AF65-F5344CB8AC3E}">
        <p14:creationId xmlns:p14="http://schemas.microsoft.com/office/powerpoint/2010/main" val="1839486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6557"/>
          </a:xfrm>
        </p:spPr>
        <p:txBody>
          <a:bodyPr/>
          <a:lstStyle/>
          <a:p>
            <a:r>
              <a:rPr lang="en-US" b="1" dirty="0" smtClean="0"/>
              <a:t>Keep Bindings Clean and Dry</a:t>
            </a:r>
            <a:endParaRPr lang="en-US" b="1" dirty="0"/>
          </a:p>
        </p:txBody>
      </p:sp>
      <p:sp>
        <p:nvSpPr>
          <p:cNvPr id="3" name="Content Placeholder 2"/>
          <p:cNvSpPr>
            <a:spLocks noGrp="1"/>
          </p:cNvSpPr>
          <p:nvPr>
            <p:ph idx="1"/>
          </p:nvPr>
        </p:nvSpPr>
        <p:spPr>
          <a:xfrm>
            <a:off x="838200" y="1091682"/>
            <a:ext cx="10515600" cy="5085281"/>
          </a:xfrm>
        </p:spPr>
        <p:txBody>
          <a:bodyPr>
            <a:normAutofit/>
          </a:bodyPr>
          <a:lstStyle/>
          <a:p>
            <a:r>
              <a:rPr lang="en-US" dirty="0" smtClean="0"/>
              <a:t>Remember </a:t>
            </a:r>
            <a:r>
              <a:rPr lang="en-US" dirty="0"/>
              <a:t>to dry your bindings after each use in order to </a:t>
            </a:r>
            <a:r>
              <a:rPr lang="en-US" dirty="0" smtClean="0"/>
              <a:t>prevent the </a:t>
            </a:r>
            <a:r>
              <a:rPr lang="en-US" dirty="0"/>
              <a:t>build up of dirt and grime</a:t>
            </a:r>
            <a:r>
              <a:rPr lang="en-US" dirty="0" smtClean="0"/>
              <a:t>.</a:t>
            </a:r>
          </a:p>
          <a:p>
            <a:r>
              <a:rPr lang="en-US" dirty="0"/>
              <a:t>I</a:t>
            </a:r>
            <a:r>
              <a:rPr lang="en-US" dirty="0" smtClean="0"/>
              <a:t>f </a:t>
            </a:r>
            <a:r>
              <a:rPr lang="en-US" dirty="0"/>
              <a:t>you keep </a:t>
            </a:r>
            <a:r>
              <a:rPr lang="en-US" dirty="0" smtClean="0"/>
              <a:t>your bindings </a:t>
            </a:r>
            <a:r>
              <a:rPr lang="en-US" dirty="0"/>
              <a:t>on your vehicle's ski rack, be sure to invest in a pair </a:t>
            </a:r>
            <a:r>
              <a:rPr lang="en-US" dirty="0" smtClean="0"/>
              <a:t>of binding </a:t>
            </a:r>
            <a:r>
              <a:rPr lang="en-US" dirty="0"/>
              <a:t>covers. </a:t>
            </a:r>
            <a:endParaRPr lang="en-US" dirty="0" smtClean="0"/>
          </a:p>
          <a:p>
            <a:r>
              <a:rPr lang="en-US" dirty="0" smtClean="0"/>
              <a:t>Many </a:t>
            </a:r>
            <a:r>
              <a:rPr lang="en-US" dirty="0"/>
              <a:t>experts suggest that twice a year you </a:t>
            </a:r>
            <a:r>
              <a:rPr lang="en-US" dirty="0" smtClean="0"/>
              <a:t>grease the </a:t>
            </a:r>
            <a:r>
              <a:rPr lang="en-US" dirty="0"/>
              <a:t>heel piece of your binding, and some suggest that you </a:t>
            </a:r>
            <a:r>
              <a:rPr lang="en-US" dirty="0" smtClean="0"/>
              <a:t>lower your </a:t>
            </a:r>
            <a:r>
              <a:rPr lang="en-US" dirty="0"/>
              <a:t>DIN setting for summer storage. </a:t>
            </a:r>
            <a:endParaRPr lang="en-US" dirty="0" smtClean="0"/>
          </a:p>
          <a:p>
            <a:r>
              <a:rPr lang="en-US" dirty="0" smtClean="0"/>
              <a:t>During </a:t>
            </a:r>
            <a:r>
              <a:rPr lang="en-US" dirty="0"/>
              <a:t>the off-season, be </a:t>
            </a:r>
            <a:r>
              <a:rPr lang="en-US" dirty="0" smtClean="0"/>
              <a:t>sure to </a:t>
            </a:r>
            <a:r>
              <a:rPr lang="en-US" dirty="0"/>
              <a:t>store your skis in a warm, dry place. </a:t>
            </a:r>
          </a:p>
        </p:txBody>
      </p:sp>
    </p:spTree>
    <p:extLst>
      <p:ext uri="{BB962C8B-B14F-4D97-AF65-F5344CB8AC3E}">
        <p14:creationId xmlns:p14="http://schemas.microsoft.com/office/powerpoint/2010/main" val="3659509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 Country Bindings</a:t>
            </a:r>
            <a:endParaRPr lang="en-US" b="1" dirty="0"/>
          </a:p>
        </p:txBody>
      </p:sp>
      <p:sp>
        <p:nvSpPr>
          <p:cNvPr id="3" name="Content Placeholder 2"/>
          <p:cNvSpPr>
            <a:spLocks noGrp="1"/>
          </p:cNvSpPr>
          <p:nvPr>
            <p:ph sz="half" idx="1"/>
          </p:nvPr>
        </p:nvSpPr>
        <p:spPr/>
        <p:txBody>
          <a:bodyPr>
            <a:normAutofit/>
          </a:bodyPr>
          <a:lstStyle/>
          <a:p>
            <a:pPr marL="0" indent="0">
              <a:buNone/>
            </a:pPr>
            <a:r>
              <a:rPr lang="en-US" dirty="0" smtClean="0"/>
              <a:t>A </a:t>
            </a:r>
            <a:r>
              <a:rPr lang="en-US" dirty="0"/>
              <a:t>bar in the toe of the shoe </a:t>
            </a:r>
            <a:r>
              <a:rPr lang="en-US" dirty="0" smtClean="0"/>
              <a:t>is hooked </a:t>
            </a:r>
            <a:r>
              <a:rPr lang="en-US" dirty="0"/>
              <a:t>into a catch in the binding.</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5"/>
            <a:ext cx="5181600" cy="3454400"/>
          </a:xfrm>
        </p:spPr>
      </p:pic>
    </p:spTree>
    <p:extLst>
      <p:ext uri="{BB962C8B-B14F-4D97-AF65-F5344CB8AC3E}">
        <p14:creationId xmlns:p14="http://schemas.microsoft.com/office/powerpoint/2010/main" val="867390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5177"/>
          </a:xfrm>
        </p:spPr>
        <p:txBody>
          <a:bodyPr/>
          <a:lstStyle/>
          <a:p>
            <a:r>
              <a:rPr lang="en-US" b="1" dirty="0" err="1" smtClean="0"/>
              <a:t>Telemark</a:t>
            </a:r>
            <a:r>
              <a:rPr lang="en-US" b="1" dirty="0" smtClean="0"/>
              <a:t> Bindings</a:t>
            </a:r>
            <a:endParaRPr lang="en-US" b="1" dirty="0"/>
          </a:p>
        </p:txBody>
      </p:sp>
      <p:sp>
        <p:nvSpPr>
          <p:cNvPr id="3" name="Content Placeholder 2"/>
          <p:cNvSpPr>
            <a:spLocks noGrp="1"/>
          </p:cNvSpPr>
          <p:nvPr>
            <p:ph sz="half" idx="1"/>
          </p:nvPr>
        </p:nvSpPr>
        <p:spPr>
          <a:xfrm>
            <a:off x="838200" y="1250302"/>
            <a:ext cx="5562600" cy="5234474"/>
          </a:xfrm>
        </p:spPr>
        <p:txBody>
          <a:bodyPr>
            <a:normAutofit lnSpcReduction="10000"/>
          </a:bodyPr>
          <a:lstStyle/>
          <a:p>
            <a:pPr marL="514350" indent="-514350">
              <a:buFont typeface="+mj-lt"/>
              <a:buAutoNum type="arabicPeriod"/>
            </a:pPr>
            <a:r>
              <a:rPr lang="en-US" dirty="0" smtClean="0"/>
              <a:t>Like </a:t>
            </a:r>
            <a:r>
              <a:rPr lang="en-US" dirty="0"/>
              <a:t>Nordic bindings, </a:t>
            </a:r>
            <a:r>
              <a:rPr lang="en-US" dirty="0" err="1"/>
              <a:t>Telemark</a:t>
            </a:r>
            <a:r>
              <a:rPr lang="en-US" dirty="0"/>
              <a:t> bindings fix </a:t>
            </a:r>
            <a:r>
              <a:rPr lang="en-US" dirty="0" smtClean="0"/>
              <a:t>only the </a:t>
            </a:r>
            <a:r>
              <a:rPr lang="en-US" dirty="0"/>
              <a:t>toe leaving the heel free to move. </a:t>
            </a:r>
            <a:endParaRPr lang="en-US" dirty="0" smtClean="0"/>
          </a:p>
          <a:p>
            <a:pPr marL="514350" indent="-514350">
              <a:buFont typeface="+mj-lt"/>
              <a:buAutoNum type="arabicPeriod"/>
            </a:pPr>
            <a:r>
              <a:rPr lang="en-US" dirty="0" smtClean="0"/>
              <a:t>The main difference </a:t>
            </a:r>
            <a:r>
              <a:rPr lang="en-US" dirty="0"/>
              <a:t>is that </a:t>
            </a:r>
            <a:r>
              <a:rPr lang="en-US" dirty="0" err="1"/>
              <a:t>Telemark</a:t>
            </a:r>
            <a:r>
              <a:rPr lang="en-US" dirty="0"/>
              <a:t> bindings are </a:t>
            </a:r>
            <a:r>
              <a:rPr lang="en-US" dirty="0" smtClean="0"/>
              <a:t>more heavy-duty </a:t>
            </a:r>
            <a:r>
              <a:rPr lang="en-US" dirty="0"/>
              <a:t>to withstand the increased </a:t>
            </a:r>
            <a:r>
              <a:rPr lang="en-US" dirty="0" smtClean="0"/>
              <a:t>forces encountered </a:t>
            </a:r>
            <a:r>
              <a:rPr lang="en-US" dirty="0"/>
              <a:t>in high speed descents. </a:t>
            </a:r>
            <a:endParaRPr lang="en-US" dirty="0" smtClean="0"/>
          </a:p>
          <a:p>
            <a:pPr marL="514350" indent="-514350">
              <a:buFont typeface="+mj-lt"/>
              <a:buAutoNum type="arabicPeriod"/>
            </a:pPr>
            <a:r>
              <a:rPr lang="en-US" dirty="0" smtClean="0"/>
              <a:t>The toe section </a:t>
            </a:r>
            <a:r>
              <a:rPr lang="en-US" dirty="0"/>
              <a:t>of the boot is anchored, and </a:t>
            </a:r>
            <a:r>
              <a:rPr lang="en-US" dirty="0" smtClean="0"/>
              <a:t>an adjustable </a:t>
            </a:r>
            <a:r>
              <a:rPr lang="en-US" dirty="0"/>
              <a:t>cable around the heel (for </a:t>
            </a:r>
            <a:r>
              <a:rPr lang="en-US" dirty="0" smtClean="0"/>
              <a:t>which there </a:t>
            </a:r>
            <a:r>
              <a:rPr lang="en-US" dirty="0"/>
              <a:t>is a groove in the heel of the </a:t>
            </a:r>
            <a:r>
              <a:rPr lang="en-US" dirty="0" smtClean="0"/>
              <a:t>shoe) secures </a:t>
            </a:r>
            <a:r>
              <a:rPr lang="en-US" dirty="0"/>
              <a:t>the boot.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5600" y="1250302"/>
            <a:ext cx="4876800" cy="3009900"/>
          </a:xfrm>
        </p:spPr>
      </p:pic>
    </p:spTree>
    <p:extLst>
      <p:ext uri="{BB962C8B-B14F-4D97-AF65-F5344CB8AC3E}">
        <p14:creationId xmlns:p14="http://schemas.microsoft.com/office/powerpoint/2010/main" val="712602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193"/>
          </a:xfrm>
        </p:spPr>
        <p:txBody>
          <a:bodyPr/>
          <a:lstStyle/>
          <a:p>
            <a:r>
              <a:rPr lang="en-US" b="1" dirty="0" smtClean="0"/>
              <a:t>American Teaching System</a:t>
            </a:r>
            <a:endParaRPr lang="en-US" b="1" dirty="0"/>
          </a:p>
        </p:txBody>
      </p:sp>
      <p:sp>
        <p:nvSpPr>
          <p:cNvPr id="3" name="Content Placeholder 2"/>
          <p:cNvSpPr>
            <a:spLocks noGrp="1"/>
          </p:cNvSpPr>
          <p:nvPr>
            <p:ph idx="1"/>
          </p:nvPr>
        </p:nvSpPr>
        <p:spPr>
          <a:xfrm>
            <a:off x="838200" y="1194318"/>
            <a:ext cx="10515600" cy="4982645"/>
          </a:xfrm>
        </p:spPr>
        <p:txBody>
          <a:bodyPr>
            <a:normAutofit fontScale="92500" lnSpcReduction="10000"/>
          </a:bodyPr>
          <a:lstStyle/>
          <a:p>
            <a:r>
              <a:rPr lang="en-US" dirty="0" smtClean="0"/>
              <a:t>The </a:t>
            </a:r>
            <a:r>
              <a:rPr lang="en-US" dirty="0"/>
              <a:t>basic teaching progression starts a student </a:t>
            </a:r>
            <a:r>
              <a:rPr lang="en-US" dirty="0" smtClean="0"/>
              <a:t>with balancing </a:t>
            </a:r>
            <a:r>
              <a:rPr lang="en-US" dirty="0"/>
              <a:t>on a moving ski on a flat area and progresses to 2 </a:t>
            </a:r>
            <a:r>
              <a:rPr lang="en-US" dirty="0" smtClean="0"/>
              <a:t>skis, making </a:t>
            </a:r>
            <a:r>
              <a:rPr lang="en-US" dirty="0"/>
              <a:t>a wedge turn in each direction, and stopping by </a:t>
            </a:r>
            <a:r>
              <a:rPr lang="en-US" dirty="0" smtClean="0"/>
              <a:t>turning uphill </a:t>
            </a:r>
            <a:r>
              <a:rPr lang="en-US" dirty="0"/>
              <a:t>by stepping out of the position. </a:t>
            </a:r>
            <a:endParaRPr lang="en-US" dirty="0" smtClean="0"/>
          </a:p>
          <a:p>
            <a:r>
              <a:rPr lang="en-US" dirty="0" smtClean="0"/>
              <a:t>Once </a:t>
            </a:r>
            <a:r>
              <a:rPr lang="en-US" dirty="0"/>
              <a:t>the student can turn </a:t>
            </a:r>
            <a:r>
              <a:rPr lang="en-US" dirty="0" smtClean="0"/>
              <a:t>both ways </a:t>
            </a:r>
            <a:r>
              <a:rPr lang="en-US" dirty="0"/>
              <a:t>and stop on command on a gentle slope, edging of the skis </a:t>
            </a:r>
            <a:r>
              <a:rPr lang="en-US" dirty="0" smtClean="0"/>
              <a:t>by side </a:t>
            </a:r>
            <a:r>
              <a:rPr lang="en-US" dirty="0"/>
              <a:t>stepping up and downhill and climbing with a </a:t>
            </a:r>
            <a:r>
              <a:rPr lang="en-US" dirty="0" smtClean="0"/>
              <a:t>herringbone maneuver </a:t>
            </a:r>
            <a:r>
              <a:rPr lang="en-US" dirty="0"/>
              <a:t>is introduced and the skill is developed to let the </a:t>
            </a:r>
            <a:r>
              <a:rPr lang="en-US" dirty="0" smtClean="0"/>
              <a:t>student climb </a:t>
            </a:r>
            <a:r>
              <a:rPr lang="en-US" dirty="0"/>
              <a:t>and slide on a gentle slope. </a:t>
            </a:r>
            <a:endParaRPr lang="en-US" dirty="0" smtClean="0"/>
          </a:p>
          <a:p>
            <a:r>
              <a:rPr lang="en-US" dirty="0" smtClean="0"/>
              <a:t>At </a:t>
            </a:r>
            <a:r>
              <a:rPr lang="en-US" dirty="0"/>
              <a:t>this point the student is </a:t>
            </a:r>
            <a:r>
              <a:rPr lang="en-US" dirty="0" smtClean="0"/>
              <a:t>shown how </a:t>
            </a:r>
            <a:r>
              <a:rPr lang="en-US" dirty="0"/>
              <a:t>to ride and unload from a beginners lift, the next stage is to </a:t>
            </a:r>
            <a:r>
              <a:rPr lang="en-US" dirty="0" smtClean="0"/>
              <a:t>ski a </a:t>
            </a:r>
            <a:r>
              <a:rPr lang="en-US" dirty="0"/>
              <a:t>great deal and to practice the 3 skills they have been shown </a:t>
            </a:r>
            <a:r>
              <a:rPr lang="en-US" dirty="0" smtClean="0"/>
              <a:t>and to </a:t>
            </a:r>
            <a:r>
              <a:rPr lang="en-US" dirty="0"/>
              <a:t>learn about pressuring the ski edge. </a:t>
            </a:r>
            <a:endParaRPr lang="en-US" dirty="0" smtClean="0"/>
          </a:p>
          <a:p>
            <a:r>
              <a:rPr lang="en-US" dirty="0" smtClean="0"/>
              <a:t>This </a:t>
            </a:r>
            <a:r>
              <a:rPr lang="en-US" dirty="0"/>
              <a:t>initial lesson </a:t>
            </a:r>
            <a:r>
              <a:rPr lang="en-US" dirty="0" smtClean="0"/>
              <a:t>can usually </a:t>
            </a:r>
            <a:r>
              <a:rPr lang="en-US" dirty="0"/>
              <a:t>be taught in about 1.5 hours in many ski resorts. The </a:t>
            </a:r>
            <a:r>
              <a:rPr lang="en-US" dirty="0" smtClean="0"/>
              <a:t>next lesson </a:t>
            </a:r>
            <a:r>
              <a:rPr lang="en-US" dirty="0"/>
              <a:t>will involve more skiing, and some new turns to help </a:t>
            </a:r>
            <a:r>
              <a:rPr lang="en-US" dirty="0" smtClean="0"/>
              <a:t>the student </a:t>
            </a:r>
            <a:r>
              <a:rPr lang="en-US" dirty="0"/>
              <a:t>to become a good skier.</a:t>
            </a:r>
          </a:p>
        </p:txBody>
      </p:sp>
    </p:spTree>
    <p:extLst>
      <p:ext uri="{BB962C8B-B14F-4D97-AF65-F5344CB8AC3E}">
        <p14:creationId xmlns:p14="http://schemas.microsoft.com/office/powerpoint/2010/main" val="3328065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524"/>
          </a:xfrm>
        </p:spPr>
        <p:txBody>
          <a:bodyPr/>
          <a:lstStyle/>
          <a:p>
            <a:r>
              <a:rPr lang="en-US" b="1" dirty="0" smtClean="0"/>
              <a:t>Types of Alpine Skis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249" r="5224"/>
          <a:stretch/>
        </p:blipFill>
        <p:spPr>
          <a:xfrm>
            <a:off x="2359089" y="1138335"/>
            <a:ext cx="7473821" cy="5374333"/>
          </a:xfrm>
        </p:spPr>
      </p:pic>
    </p:spTree>
    <p:extLst>
      <p:ext uri="{BB962C8B-B14F-4D97-AF65-F5344CB8AC3E}">
        <p14:creationId xmlns:p14="http://schemas.microsoft.com/office/powerpoint/2010/main" val="3457939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Carry Your Skis</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3844" y="1825625"/>
            <a:ext cx="4264311" cy="4351338"/>
          </a:xfrm>
        </p:spPr>
      </p:pic>
    </p:spTree>
    <p:extLst>
      <p:ext uri="{BB962C8B-B14F-4D97-AF65-F5344CB8AC3E}">
        <p14:creationId xmlns:p14="http://schemas.microsoft.com/office/powerpoint/2010/main" val="194777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265" y="345232"/>
            <a:ext cx="11737911" cy="6204857"/>
          </a:xfrm>
        </p:spPr>
        <p:txBody>
          <a:bodyPr>
            <a:normAutofit/>
          </a:bodyPr>
          <a:lstStyle/>
          <a:p>
            <a:pPr marL="0" indent="0">
              <a:buNone/>
            </a:pPr>
            <a:r>
              <a:rPr lang="en-US" dirty="0"/>
              <a:t>Demonstrate how to ride one kind of lift and explain how to ride two others.</a:t>
            </a:r>
            <a:endParaRPr lang="en-US" dirty="0" smtClean="0">
              <a:hlinkClick r:id="rId2"/>
            </a:endParaRPr>
          </a:p>
          <a:p>
            <a:pPr marL="0" indent="0">
              <a:buNone/>
            </a:pPr>
            <a:r>
              <a:rPr lang="en-US" dirty="0" smtClean="0">
                <a:hlinkClick r:id="rId2"/>
              </a:rPr>
              <a:t>How to Ride a Ski Lift Video</a:t>
            </a:r>
            <a:endParaRPr lang="en-US" dirty="0"/>
          </a:p>
        </p:txBody>
      </p:sp>
    </p:spTree>
    <p:extLst>
      <p:ext uri="{BB962C8B-B14F-4D97-AF65-F5344CB8AC3E}">
        <p14:creationId xmlns:p14="http://schemas.microsoft.com/office/powerpoint/2010/main" val="4253703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Demonstrate While Skiing</a:t>
            </a:r>
            <a:endParaRPr lang="en-US" b="1" dirty="0"/>
          </a:p>
        </p:txBody>
      </p:sp>
      <p:sp>
        <p:nvSpPr>
          <p:cNvPr id="3" name="Content Placeholder 2"/>
          <p:cNvSpPr>
            <a:spLocks noGrp="1"/>
          </p:cNvSpPr>
          <p:nvPr>
            <p:ph sz="half" idx="1"/>
          </p:nvPr>
        </p:nvSpPr>
        <p:spPr>
          <a:xfrm>
            <a:off x="838200" y="1825625"/>
            <a:ext cx="4862804" cy="4351338"/>
          </a:xfrm>
        </p:spPr>
        <p:txBody>
          <a:bodyPr>
            <a:normAutofit lnSpcReduction="10000"/>
          </a:bodyPr>
          <a:lstStyle/>
          <a:p>
            <a:pPr marL="514350" indent="-514350">
              <a:buFont typeface="+mj-lt"/>
              <a:buAutoNum type="arabicPeriod"/>
            </a:pPr>
            <a:r>
              <a:rPr lang="en-US" dirty="0" smtClean="0"/>
              <a:t>On </a:t>
            </a:r>
            <a:r>
              <a:rPr lang="en-US" dirty="0"/>
              <a:t>a gentle slope, demonstrate some of the beginning maneuvers learned in </a:t>
            </a:r>
            <a:r>
              <a:rPr lang="en-US" dirty="0" smtClean="0"/>
              <a:t>skiing:</a:t>
            </a:r>
            <a:endParaRPr lang="en-US" dirty="0"/>
          </a:p>
          <a:p>
            <a:pPr marL="914400" lvl="1" indent="-457200">
              <a:buFont typeface="+mj-lt"/>
              <a:buAutoNum type="alphaLcPeriod"/>
            </a:pPr>
            <a:r>
              <a:rPr lang="en-US" dirty="0" smtClean="0"/>
              <a:t>straight run</a:t>
            </a:r>
          </a:p>
          <a:p>
            <a:pPr marL="914400" lvl="1" indent="-457200">
              <a:buFont typeface="+mj-lt"/>
              <a:buAutoNum type="alphaLcPeriod"/>
            </a:pPr>
            <a:r>
              <a:rPr lang="en-US" dirty="0" smtClean="0"/>
              <a:t>gliding wedge</a:t>
            </a:r>
          </a:p>
          <a:p>
            <a:pPr marL="914400" lvl="1" indent="-457200">
              <a:buFont typeface="+mj-lt"/>
              <a:buAutoNum type="alphaLcPeriod"/>
            </a:pPr>
            <a:r>
              <a:rPr lang="en-US" dirty="0" smtClean="0"/>
              <a:t>wedge stop</a:t>
            </a:r>
          </a:p>
          <a:p>
            <a:pPr marL="914400" lvl="1" indent="-457200">
              <a:buFont typeface="+mj-lt"/>
              <a:buAutoNum type="alphaLcPeriod"/>
            </a:pPr>
            <a:r>
              <a:rPr lang="en-US" dirty="0" smtClean="0"/>
              <a:t>Sidestep</a:t>
            </a:r>
          </a:p>
          <a:p>
            <a:pPr marL="914400" lvl="1" indent="-457200">
              <a:buFont typeface="+mj-lt"/>
              <a:buAutoNum type="alphaLcPeriod"/>
            </a:pPr>
            <a:r>
              <a:rPr lang="en-US" dirty="0" smtClean="0"/>
              <a:t>Herringbone</a:t>
            </a:r>
            <a:endParaRPr lang="en-US" dirty="0"/>
          </a:p>
          <a:p>
            <a:pPr marL="514350" indent="-514350">
              <a:buFont typeface="+mj-lt"/>
              <a:buAutoNum type="arabicPeriod"/>
            </a:pPr>
            <a:r>
              <a:rPr lang="en-US" dirty="0" smtClean="0"/>
              <a:t>On </a:t>
            </a:r>
            <a:r>
              <a:rPr lang="en-US" dirty="0"/>
              <a:t>slightly steeper terrain, show linked wedge turns</a:t>
            </a:r>
            <a:r>
              <a:rPr lang="en-US" dirty="0" smtClean="0"/>
              <a:t>.</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128447" y="476930"/>
            <a:ext cx="2721429" cy="242751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447" y="2907566"/>
            <a:ext cx="2721429" cy="33728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900" y="1822497"/>
            <a:ext cx="3519548" cy="2639661"/>
          </a:xfrm>
          <a:prstGeom prst="rect">
            <a:avLst/>
          </a:prstGeom>
        </p:spPr>
      </p:pic>
    </p:spTree>
    <p:extLst>
      <p:ext uri="{BB962C8B-B14F-4D97-AF65-F5344CB8AC3E}">
        <p14:creationId xmlns:p14="http://schemas.microsoft.com/office/powerpoint/2010/main" val="1861135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202"/>
          </a:xfrm>
        </p:spPr>
        <p:txBody>
          <a:bodyPr/>
          <a:lstStyle/>
          <a:p>
            <a:r>
              <a:rPr lang="en-US" b="1" dirty="0" smtClean="0"/>
              <a:t>Demonstrate While Skiing</a:t>
            </a:r>
            <a:endParaRPr lang="en-US" b="1" dirty="0"/>
          </a:p>
        </p:txBody>
      </p:sp>
      <p:sp>
        <p:nvSpPr>
          <p:cNvPr id="3" name="Content Placeholder 2"/>
          <p:cNvSpPr>
            <a:spLocks noGrp="1"/>
          </p:cNvSpPr>
          <p:nvPr>
            <p:ph sz="half" idx="1"/>
          </p:nvPr>
        </p:nvSpPr>
        <p:spPr>
          <a:xfrm>
            <a:off x="838200" y="1322302"/>
            <a:ext cx="5584584" cy="5181135"/>
          </a:xfrm>
        </p:spPr>
        <p:txBody>
          <a:bodyPr>
            <a:normAutofit/>
          </a:bodyPr>
          <a:lstStyle/>
          <a:p>
            <a:pPr marL="514350" indent="-514350">
              <a:buFont typeface="+mj-lt"/>
              <a:buAutoNum type="arabicPeriod" startAt="3"/>
            </a:pPr>
            <a:r>
              <a:rPr lang="en-US" dirty="0" smtClean="0"/>
              <a:t>On a moderate slope, demonstrate five to 10 </a:t>
            </a:r>
            <a:r>
              <a:rPr lang="en-US" dirty="0" err="1" smtClean="0"/>
              <a:t>christies</a:t>
            </a:r>
            <a:r>
              <a:rPr lang="en-US" dirty="0" smtClean="0"/>
              <a:t>.</a:t>
            </a:r>
          </a:p>
          <a:p>
            <a:pPr marL="914400" lvl="1" indent="-457200">
              <a:buFont typeface="+mj-lt"/>
              <a:buAutoNum type="alphaLcPeriod"/>
            </a:pPr>
            <a:r>
              <a:rPr lang="en-US" dirty="0" smtClean="0"/>
              <a:t>The </a:t>
            </a:r>
            <a:r>
              <a:rPr lang="en-US" b="1" dirty="0" smtClean="0"/>
              <a:t>stem </a:t>
            </a:r>
            <a:r>
              <a:rPr lang="en-US" b="1" dirty="0" err="1" smtClean="0"/>
              <a:t>christie</a:t>
            </a:r>
            <a:r>
              <a:rPr lang="en-US" dirty="0" smtClean="0"/>
              <a:t> or "wedge </a:t>
            </a:r>
            <a:r>
              <a:rPr lang="en-US" dirty="0" err="1" smtClean="0"/>
              <a:t>christie</a:t>
            </a:r>
            <a:r>
              <a:rPr lang="en-US" dirty="0" smtClean="0"/>
              <a:t>" is a technique used in skiing for turning. The turn comprises three steps: </a:t>
            </a:r>
          </a:p>
          <a:p>
            <a:pPr marL="1371600" lvl="2" indent="-457200">
              <a:buFont typeface="+mj-lt"/>
              <a:buAutoNum type="arabicPeriod"/>
            </a:pPr>
            <a:r>
              <a:rPr lang="en-US" dirty="0" smtClean="0"/>
              <a:t>Forming a wedge by rotating the tail of one ski outwards at an angle to the direction of movement, which initiates a change in direction opposite to the stemmed ski. </a:t>
            </a:r>
          </a:p>
          <a:p>
            <a:pPr marL="1371600" lvl="2" indent="-457200">
              <a:buFont typeface="+mj-lt"/>
              <a:buAutoNum type="arabicPeriod"/>
            </a:pPr>
            <a:r>
              <a:rPr lang="en-US" dirty="0" smtClean="0"/>
              <a:t>Bringing the other ski parallel to the wedged ski. </a:t>
            </a:r>
          </a:p>
          <a:p>
            <a:pPr marL="1371600" lvl="2" indent="-457200">
              <a:buFont typeface="+mj-lt"/>
              <a:buAutoNum type="arabicPeriod"/>
            </a:pPr>
            <a:r>
              <a:rPr lang="en-US" dirty="0" smtClean="0"/>
              <a:t>Completing the turn with both skis parallel as they carve an arcing turn sliding sideways together.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8726" y="1322302"/>
            <a:ext cx="5171532" cy="4807910"/>
          </a:xfrm>
        </p:spPr>
      </p:pic>
      <p:sp>
        <p:nvSpPr>
          <p:cNvPr id="6" name="Rectangle 5"/>
          <p:cNvSpPr/>
          <p:nvPr/>
        </p:nvSpPr>
        <p:spPr>
          <a:xfrm>
            <a:off x="6618726" y="6134105"/>
            <a:ext cx="1997406" cy="369332"/>
          </a:xfrm>
          <a:prstGeom prst="rect">
            <a:avLst/>
          </a:prstGeom>
        </p:spPr>
        <p:txBody>
          <a:bodyPr wrap="none">
            <a:spAutoFit/>
          </a:bodyPr>
          <a:lstStyle/>
          <a:p>
            <a:r>
              <a:rPr lang="en-US" dirty="0" smtClean="0">
                <a:hlinkClick r:id="rId3"/>
              </a:rPr>
              <a:t>Stem Christie video</a:t>
            </a:r>
            <a:endParaRPr lang="en-US" dirty="0"/>
          </a:p>
        </p:txBody>
      </p:sp>
    </p:spTree>
    <p:extLst>
      <p:ext uri="{BB962C8B-B14F-4D97-AF65-F5344CB8AC3E}">
        <p14:creationId xmlns:p14="http://schemas.microsoft.com/office/powerpoint/2010/main" val="3297509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7855"/>
          </a:xfrm>
        </p:spPr>
        <p:txBody>
          <a:bodyPr/>
          <a:lstStyle/>
          <a:p>
            <a:r>
              <a:rPr lang="en-US" b="1" dirty="0" smtClean="0"/>
              <a:t>Demonstrate While Skiing</a:t>
            </a:r>
            <a:endParaRPr lang="en-US" dirty="0"/>
          </a:p>
        </p:txBody>
      </p:sp>
      <p:sp>
        <p:nvSpPr>
          <p:cNvPr id="3" name="Content Placeholder 2"/>
          <p:cNvSpPr>
            <a:spLocks noGrp="1"/>
          </p:cNvSpPr>
          <p:nvPr>
            <p:ph idx="1"/>
          </p:nvPr>
        </p:nvSpPr>
        <p:spPr>
          <a:xfrm>
            <a:off x="838199" y="1212981"/>
            <a:ext cx="10601131" cy="4879910"/>
          </a:xfrm>
        </p:spPr>
        <p:txBody>
          <a:bodyPr>
            <a:normAutofit/>
          </a:bodyPr>
          <a:lstStyle/>
          <a:p>
            <a:pPr marL="514350" indent="-514350">
              <a:buFont typeface="+mj-lt"/>
              <a:buAutoNum type="arabicPeriod" startAt="4"/>
            </a:pPr>
            <a:r>
              <a:rPr lang="en-US" dirty="0" smtClean="0"/>
              <a:t>Make a controlled run down an intermediate slope and demonstrate the following:</a:t>
            </a:r>
          </a:p>
          <a:p>
            <a:pPr marL="914400" lvl="1" indent="-457200">
              <a:buFont typeface="+mj-lt"/>
              <a:buAutoNum type="alphaLcPeriod"/>
            </a:pPr>
            <a:r>
              <a:rPr lang="en-US" dirty="0" smtClean="0"/>
              <a:t>Short-, medium-, and long-radius parallel turns</a:t>
            </a:r>
          </a:p>
          <a:p>
            <a:pPr marL="1371600" lvl="2" indent="-457200">
              <a:buFont typeface="+mj-lt"/>
              <a:buAutoNum type="arabicPeriod"/>
            </a:pPr>
            <a:r>
              <a:rPr lang="en-US" dirty="0" smtClean="0">
                <a:hlinkClick r:id="rId2"/>
              </a:rPr>
              <a:t>Parallel turn video</a:t>
            </a:r>
            <a:endParaRPr lang="en-US" dirty="0" smtClean="0"/>
          </a:p>
          <a:p>
            <a:pPr marL="914400" lvl="1" indent="-457200">
              <a:buFont typeface="+mj-lt"/>
              <a:buAutoNum type="alphaLcPeriod"/>
            </a:pPr>
            <a:r>
              <a:rPr lang="en-US" dirty="0" smtClean="0"/>
              <a:t>A sideslip and safety (hockey) stop to each side</a:t>
            </a:r>
          </a:p>
          <a:p>
            <a:pPr marL="1371600" lvl="2" indent="-457200">
              <a:buFont typeface="+mj-lt"/>
              <a:buAutoNum type="arabicPeriod"/>
            </a:pPr>
            <a:r>
              <a:rPr lang="en-US" dirty="0" smtClean="0">
                <a:hlinkClick r:id="rId3"/>
              </a:rPr>
              <a:t>Side slip video</a:t>
            </a:r>
            <a:endParaRPr lang="en-US" dirty="0" smtClean="0"/>
          </a:p>
          <a:p>
            <a:pPr marL="1371600" lvl="2" indent="-457200">
              <a:buFont typeface="+mj-lt"/>
              <a:buAutoNum type="arabicPeriod"/>
            </a:pPr>
            <a:r>
              <a:rPr lang="en-US" dirty="0" smtClean="0">
                <a:hlinkClick r:id="rId4"/>
              </a:rPr>
              <a:t>Hockey stop video</a:t>
            </a:r>
            <a:endParaRPr lang="en-US" dirty="0" smtClean="0"/>
          </a:p>
          <a:p>
            <a:pPr marL="514350" indent="-514350">
              <a:buFont typeface="+mj-lt"/>
              <a:buAutoNum type="arabicPeriod" startAt="4"/>
            </a:pPr>
            <a:r>
              <a:rPr lang="en-US" dirty="0" smtClean="0"/>
              <a:t>Traverse across a slope</a:t>
            </a:r>
          </a:p>
          <a:p>
            <a:pPr marL="514350" indent="-514350">
              <a:buFont typeface="+mj-lt"/>
              <a:buAutoNum type="arabicPeriod" startAt="4"/>
            </a:pPr>
            <a:r>
              <a:rPr lang="en-US" dirty="0" smtClean="0"/>
              <a:t>Demonstrate the ability to ski in varied conditions, including changes in pitch, snow conditions, and moguls. Maintain your balance and ability to turn.</a:t>
            </a:r>
          </a:p>
          <a:p>
            <a:endParaRPr lang="en-US" dirty="0"/>
          </a:p>
        </p:txBody>
      </p:sp>
    </p:spTree>
    <p:extLst>
      <p:ext uri="{BB962C8B-B14F-4D97-AF65-F5344CB8AC3E}">
        <p14:creationId xmlns:p14="http://schemas.microsoft.com/office/powerpoint/2010/main" val="156877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2886"/>
          </a:xfrm>
        </p:spPr>
        <p:txBody>
          <a:bodyPr>
            <a:normAutofit/>
          </a:bodyPr>
          <a:lstStyle/>
          <a:p>
            <a:r>
              <a:rPr lang="en-US" b="1" dirty="0" smtClean="0"/>
              <a:t>Snow Sports</a:t>
            </a:r>
            <a:endParaRPr lang="en-US" b="1" dirty="0"/>
          </a:p>
        </p:txBody>
      </p:sp>
      <p:sp>
        <p:nvSpPr>
          <p:cNvPr id="3" name="Content Placeholder 2"/>
          <p:cNvSpPr>
            <a:spLocks noGrp="1"/>
          </p:cNvSpPr>
          <p:nvPr>
            <p:ph idx="1"/>
          </p:nvPr>
        </p:nvSpPr>
        <p:spPr>
          <a:xfrm>
            <a:off x="838200" y="1178011"/>
            <a:ext cx="10515600" cy="5560540"/>
          </a:xfrm>
        </p:spPr>
        <p:txBody>
          <a:bodyPr>
            <a:normAutofit fontScale="85000" lnSpcReduction="10000"/>
          </a:bodyPr>
          <a:lstStyle/>
          <a:p>
            <a:pPr marL="514350" lvl="0" indent="-514350">
              <a:buFont typeface="+mj-lt"/>
              <a:buAutoNum type="arabicPeriod" startAt="7"/>
            </a:pPr>
            <a:r>
              <a:rPr lang="en-US" dirty="0" smtClean="0"/>
              <a:t>Complete all of the requirements for </a:t>
            </a:r>
            <a:r>
              <a:rPr lang="en-US" b="1" dirty="0" smtClean="0"/>
              <a:t>Cross-Country (Nordic) Skiing</a:t>
            </a:r>
          </a:p>
          <a:p>
            <a:pPr marL="914400" lvl="1" indent="-457200">
              <a:buFont typeface="+mj-lt"/>
              <a:buAutoNum type="alphaLcPeriod"/>
            </a:pPr>
            <a:r>
              <a:rPr lang="en-US" dirty="0" smtClean="0"/>
              <a:t>Show your ability to select, use, and repair, if necessary, the correct equipment for ski touring in safety and comfort.</a:t>
            </a:r>
          </a:p>
          <a:p>
            <a:pPr marL="914400" lvl="1" indent="-457200">
              <a:buFont typeface="+mj-lt"/>
              <a:buAutoNum type="alphaLcPeriod"/>
            </a:pPr>
            <a:r>
              <a:rPr lang="en-US" dirty="0" smtClean="0"/>
              <a:t>Discuss classical and </a:t>
            </a:r>
            <a:r>
              <a:rPr lang="en-US" dirty="0" err="1" smtClean="0"/>
              <a:t>telemark</a:t>
            </a:r>
            <a:r>
              <a:rPr lang="en-US" dirty="0" smtClean="0"/>
              <a:t> skis. Demonstrate two ways to carry skis and poles safely and easily.</a:t>
            </a:r>
          </a:p>
          <a:p>
            <a:pPr marL="914400" lvl="1" indent="-457200">
              <a:buFont typeface="+mj-lt"/>
              <a:buAutoNum type="alphaLcPeriod"/>
            </a:pPr>
            <a:r>
              <a:rPr lang="en-US" dirty="0" smtClean="0"/>
              <a:t>Discuss the basic principles of waxing for cross-country ski touring.</a:t>
            </a:r>
          </a:p>
          <a:p>
            <a:pPr marL="914400" lvl="1" indent="-457200">
              <a:buFont typeface="+mj-lt"/>
              <a:buAutoNum type="alphaLcPeriod"/>
            </a:pPr>
            <a:r>
              <a:rPr lang="en-US" dirty="0" smtClean="0"/>
              <a:t>Discuss the differences between cross-country skiing, ski touring, ski mountaineering, and downhill skiing.</a:t>
            </a:r>
          </a:p>
          <a:p>
            <a:pPr marL="914400" lvl="1" indent="-457200">
              <a:buFont typeface="+mj-lt"/>
              <a:buAutoNum type="alphaLcPeriod"/>
            </a:pPr>
            <a:r>
              <a:rPr lang="en-US" dirty="0" smtClean="0"/>
              <a:t>List the items you would take on a one-day ski tour.</a:t>
            </a:r>
          </a:p>
          <a:p>
            <a:pPr marL="914400" lvl="1" indent="-457200">
              <a:buFont typeface="+mj-lt"/>
              <a:buAutoNum type="alphaLcPeriod"/>
            </a:pPr>
            <a:r>
              <a:rPr lang="en-US" dirty="0" smtClean="0"/>
              <a:t>Demonstrate the proper use of a topographic map and compass.</a:t>
            </a:r>
          </a:p>
          <a:p>
            <a:pPr marL="914400" lvl="1" indent="-457200">
              <a:buFont typeface="+mj-lt"/>
              <a:buAutoNum type="alphaLcPeriod"/>
            </a:pPr>
            <a:r>
              <a:rPr lang="en-US" dirty="0" smtClean="0"/>
              <a:t>On a gentle, packed slope, show some basic ways to control speed and direction. Include the straight run, traverse, side slip , step turn, wedge stop, and wedge turn maneuvers.</a:t>
            </a:r>
          </a:p>
          <a:p>
            <a:pPr marL="914400" lvl="1" indent="-457200">
              <a:buFont typeface="+mj-lt"/>
              <a:buAutoNum type="alphaLcPeriod"/>
            </a:pPr>
            <a:r>
              <a:rPr lang="en-US" dirty="0" smtClean="0"/>
              <a:t>On a cross-country trial (sic - should be "trail"), demonstrate effective propulsion by showing proper weight transfer form (sic - should be "from") ski to ski, pole timing, rhythm, flow, and glide.</a:t>
            </a:r>
          </a:p>
          <a:p>
            <a:pPr marL="914400" lvl="1" indent="-457200">
              <a:buFont typeface="+mj-lt"/>
              <a:buAutoNum type="alphaLcPeriod"/>
            </a:pPr>
            <a:r>
              <a:rPr lang="en-US" dirty="0" smtClean="0"/>
              <a:t>Demonstrate your ability, on a tour, to cope with an average variety of snow conditions.</a:t>
            </a:r>
          </a:p>
          <a:p>
            <a:pPr marL="914400" lvl="1" indent="-457200">
              <a:buFont typeface="+mj-lt"/>
              <a:buAutoNum type="alphaLcPeriod"/>
            </a:pPr>
            <a:r>
              <a:rPr lang="en-US" dirty="0" smtClean="0"/>
              <a:t>Demonstrate several methods of dealing with steep hills or difficult conditions. Include traverses and kick turns going uphill and downhill, sidesteps, pole drag, and ski-pole "glissade."</a:t>
            </a:r>
          </a:p>
          <a:p>
            <a:endParaRPr lang="en-US" dirty="0"/>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771581" y="0"/>
            <a:ext cx="1420419" cy="1446245"/>
          </a:xfrm>
          <a:prstGeom prst="rect">
            <a:avLst/>
          </a:prstGeom>
        </p:spPr>
      </p:pic>
    </p:spTree>
    <p:extLst>
      <p:ext uri="{BB962C8B-B14F-4D97-AF65-F5344CB8AC3E}">
        <p14:creationId xmlns:p14="http://schemas.microsoft.com/office/powerpoint/2010/main" val="2118955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1095"/>
            <a:ext cx="10515600" cy="1325563"/>
          </a:xfrm>
        </p:spPr>
        <p:txBody>
          <a:bodyPr/>
          <a:lstStyle/>
          <a:p>
            <a:r>
              <a:rPr lang="en-US" b="1" dirty="0"/>
              <a:t>USSA</a:t>
            </a:r>
          </a:p>
        </p:txBody>
      </p:sp>
      <p:sp>
        <p:nvSpPr>
          <p:cNvPr id="3" name="Content Placeholder 2"/>
          <p:cNvSpPr>
            <a:spLocks noGrp="1"/>
          </p:cNvSpPr>
          <p:nvPr>
            <p:ph sz="half" idx="1"/>
          </p:nvPr>
        </p:nvSpPr>
        <p:spPr>
          <a:xfrm>
            <a:off x="838200" y="2528595"/>
            <a:ext cx="10834396" cy="3648367"/>
          </a:xfrm>
        </p:spPr>
        <p:txBody>
          <a:bodyPr>
            <a:normAutofit fontScale="92500" lnSpcReduction="10000"/>
          </a:bodyPr>
          <a:lstStyle/>
          <a:p>
            <a:pPr marL="0" indent="0">
              <a:buNone/>
            </a:pPr>
            <a:r>
              <a:rPr lang="en-US" dirty="0" smtClean="0"/>
              <a:t>• </a:t>
            </a:r>
            <a:r>
              <a:rPr lang="en-US" dirty="0"/>
              <a:t>The </a:t>
            </a:r>
            <a:r>
              <a:rPr lang="en-US" b="1" dirty="0"/>
              <a:t>U.S. Ski and Snowboard Association </a:t>
            </a:r>
            <a:r>
              <a:rPr lang="en-US" dirty="0"/>
              <a:t>(USSA) </a:t>
            </a:r>
            <a:r>
              <a:rPr lang="en-US" dirty="0" smtClean="0"/>
              <a:t>is the </a:t>
            </a:r>
            <a:r>
              <a:rPr lang="en-US" dirty="0"/>
              <a:t>national governing body of Olympic skiing </a:t>
            </a:r>
            <a:r>
              <a:rPr lang="en-US" dirty="0" smtClean="0"/>
              <a:t>and snowboarding</a:t>
            </a:r>
            <a:r>
              <a:rPr lang="en-US" dirty="0"/>
              <a:t>. It is the parent organization of the </a:t>
            </a:r>
            <a:r>
              <a:rPr lang="en-US" dirty="0" smtClean="0"/>
              <a:t>U.S. Ski </a:t>
            </a:r>
            <a:r>
              <a:rPr lang="en-US" dirty="0"/>
              <a:t>Team, U.S. Snowboarding and U.S. </a:t>
            </a:r>
            <a:r>
              <a:rPr lang="en-US" dirty="0" err="1" smtClean="0"/>
              <a:t>Freeskiing</a:t>
            </a:r>
            <a:r>
              <a:rPr lang="en-US" dirty="0" smtClean="0"/>
              <a:t>. Developed </a:t>
            </a:r>
            <a:r>
              <a:rPr lang="en-US" dirty="0"/>
              <a:t>to facilitate participation in national </a:t>
            </a:r>
            <a:r>
              <a:rPr lang="en-US" dirty="0" smtClean="0"/>
              <a:t>and international </a:t>
            </a:r>
            <a:r>
              <a:rPr lang="en-US" dirty="0"/>
              <a:t>competition, the Olympic </a:t>
            </a:r>
            <a:r>
              <a:rPr lang="en-US" dirty="0" smtClean="0"/>
              <a:t>sports organization </a:t>
            </a:r>
            <a:r>
              <a:rPr lang="en-US" dirty="0"/>
              <a:t>provides structure for competitive skiing </a:t>
            </a:r>
            <a:r>
              <a:rPr lang="en-US" dirty="0" smtClean="0"/>
              <a:t>and snowboarding</a:t>
            </a:r>
            <a:r>
              <a:rPr lang="en-US" dirty="0"/>
              <a:t>. From grassroots programs to </a:t>
            </a:r>
            <a:r>
              <a:rPr lang="en-US" dirty="0" smtClean="0"/>
              <a:t>governance of </a:t>
            </a:r>
            <a:r>
              <a:rPr lang="en-US" dirty="0"/>
              <a:t>sport, management of rules, competitions and </a:t>
            </a:r>
            <a:r>
              <a:rPr lang="en-US" dirty="0" smtClean="0"/>
              <a:t>athletic rankings</a:t>
            </a:r>
            <a:r>
              <a:rPr lang="en-US" dirty="0"/>
              <a:t>, the USSA oversees athletic pipelines </a:t>
            </a:r>
            <a:r>
              <a:rPr lang="en-US" dirty="0" smtClean="0"/>
              <a:t>for development </a:t>
            </a:r>
            <a:r>
              <a:rPr lang="en-US" dirty="0"/>
              <a:t>in the sports. With a vision to make </a:t>
            </a:r>
            <a:r>
              <a:rPr lang="en-US" dirty="0" smtClean="0"/>
              <a:t>the USA </a:t>
            </a:r>
            <a:r>
              <a:rPr lang="en-US" dirty="0"/>
              <a:t>the best in the world in Olympic skiing </a:t>
            </a:r>
            <a:r>
              <a:rPr lang="en-US" dirty="0" smtClean="0"/>
              <a:t>and snowboarding</a:t>
            </a:r>
            <a:r>
              <a:rPr lang="en-US" dirty="0"/>
              <a:t>, the USSA provides leadership </a:t>
            </a:r>
            <a:r>
              <a:rPr lang="en-US" dirty="0" smtClean="0"/>
              <a:t>and direction </a:t>
            </a:r>
            <a:r>
              <a:rPr lang="en-US" dirty="0"/>
              <a:t>for tens of thousands of young skiers.</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29142"/>
          <a:stretch/>
        </p:blipFill>
        <p:spPr>
          <a:xfrm>
            <a:off x="6255398" y="261257"/>
            <a:ext cx="5181600" cy="2065240"/>
          </a:xfrm>
        </p:spPr>
      </p:pic>
    </p:spTree>
    <p:extLst>
      <p:ext uri="{BB962C8B-B14F-4D97-AF65-F5344CB8AC3E}">
        <p14:creationId xmlns:p14="http://schemas.microsoft.com/office/powerpoint/2010/main" val="2109481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482" y="1008939"/>
            <a:ext cx="10515600" cy="754548"/>
          </a:xfrm>
        </p:spPr>
        <p:txBody>
          <a:bodyPr/>
          <a:lstStyle/>
          <a:p>
            <a:r>
              <a:rPr lang="en-US" b="1" dirty="0"/>
              <a:t>PSIA-AASI</a:t>
            </a:r>
          </a:p>
        </p:txBody>
      </p:sp>
      <p:sp>
        <p:nvSpPr>
          <p:cNvPr id="3" name="Content Placeholder 2"/>
          <p:cNvSpPr>
            <a:spLocks noGrp="1"/>
          </p:cNvSpPr>
          <p:nvPr>
            <p:ph idx="1"/>
          </p:nvPr>
        </p:nvSpPr>
        <p:spPr>
          <a:xfrm>
            <a:off x="838200" y="2724539"/>
            <a:ext cx="10515600" cy="3480318"/>
          </a:xfrm>
        </p:spPr>
        <p:txBody>
          <a:bodyPr>
            <a:normAutofit/>
          </a:bodyPr>
          <a:lstStyle/>
          <a:p>
            <a:pPr marL="514350" indent="-514350">
              <a:buFont typeface="+mj-lt"/>
              <a:buAutoNum type="arabicPeriod"/>
            </a:pPr>
            <a:r>
              <a:rPr lang="en-US" dirty="0"/>
              <a:t>The Professional Ski Instructors </a:t>
            </a:r>
            <a:r>
              <a:rPr lang="en-US" dirty="0" smtClean="0"/>
              <a:t>of </a:t>
            </a:r>
            <a:r>
              <a:rPr lang="en-US" b="1" dirty="0" smtClean="0"/>
              <a:t>America </a:t>
            </a:r>
            <a:r>
              <a:rPr lang="en-US" b="1" dirty="0"/>
              <a:t>and American Association </a:t>
            </a:r>
            <a:r>
              <a:rPr lang="en-US" b="1" dirty="0" smtClean="0"/>
              <a:t>of Snowboard </a:t>
            </a:r>
            <a:r>
              <a:rPr lang="en-US" b="1" dirty="0"/>
              <a:t>Instructors </a:t>
            </a:r>
            <a:r>
              <a:rPr lang="en-US" dirty="0"/>
              <a:t>(PSIA-AASI) is </a:t>
            </a:r>
            <a:r>
              <a:rPr lang="en-US" dirty="0" smtClean="0"/>
              <a:t>the world’s </a:t>
            </a:r>
            <a:r>
              <a:rPr lang="en-US" dirty="0"/>
              <a:t>largest nonprofit education </a:t>
            </a:r>
            <a:r>
              <a:rPr lang="en-US" dirty="0" smtClean="0"/>
              <a:t>association dedicated </a:t>
            </a:r>
            <a:r>
              <a:rPr lang="en-US" dirty="0"/>
              <a:t>to promoting the sports of skiing </a:t>
            </a:r>
            <a:r>
              <a:rPr lang="en-US" dirty="0" smtClean="0"/>
              <a:t>and snowboarding </a:t>
            </a:r>
            <a:r>
              <a:rPr lang="en-US" dirty="0"/>
              <a:t>through instruction. With </a:t>
            </a:r>
            <a:r>
              <a:rPr lang="en-US" dirty="0" smtClean="0"/>
              <a:t>more than </a:t>
            </a:r>
            <a:r>
              <a:rPr lang="en-US" dirty="0"/>
              <a:t>31,500 members instructing at </a:t>
            </a:r>
            <a:r>
              <a:rPr lang="en-US" dirty="0" smtClean="0"/>
              <a:t>300 member </a:t>
            </a:r>
            <a:r>
              <a:rPr lang="en-US" dirty="0"/>
              <a:t>ski and snowboard schools, </a:t>
            </a:r>
            <a:r>
              <a:rPr lang="en-US" dirty="0" smtClean="0"/>
              <a:t>PSIAAASI establishes </a:t>
            </a:r>
            <a:r>
              <a:rPr lang="en-US" dirty="0"/>
              <a:t>certification standards </a:t>
            </a:r>
            <a:r>
              <a:rPr lang="en-US" dirty="0" smtClean="0"/>
              <a:t>for </a:t>
            </a:r>
            <a:r>
              <a:rPr lang="en-US" dirty="0" err="1" smtClean="0"/>
              <a:t>snowsports</a:t>
            </a:r>
            <a:r>
              <a:rPr lang="en-US" dirty="0" smtClean="0"/>
              <a:t> </a:t>
            </a:r>
            <a:r>
              <a:rPr lang="en-US" dirty="0"/>
              <a:t>instructors and develops </a:t>
            </a:r>
            <a:r>
              <a:rPr lang="en-US" dirty="0" smtClean="0"/>
              <a:t>education materials </a:t>
            </a:r>
            <a:r>
              <a:rPr lang="en-US" dirty="0"/>
              <a:t>to be used as the core components </a:t>
            </a:r>
            <a:r>
              <a:rPr lang="en-US" dirty="0" smtClean="0"/>
              <a:t>of instructor </a:t>
            </a:r>
            <a:r>
              <a:rPr lang="en-US" dirty="0"/>
              <a:t>training.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424" y="477806"/>
            <a:ext cx="4314825" cy="2095500"/>
          </a:xfrm>
          <a:prstGeom prst="rect">
            <a:avLst/>
          </a:prstGeom>
        </p:spPr>
      </p:pic>
    </p:spTree>
    <p:extLst>
      <p:ext uri="{BB962C8B-B14F-4D97-AF65-F5344CB8AC3E}">
        <p14:creationId xmlns:p14="http://schemas.microsoft.com/office/powerpoint/2010/main" val="3310891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NSP</a:t>
            </a:r>
            <a:endParaRPr lang="en-US" b="1" dirty="0"/>
          </a:p>
        </p:txBody>
      </p:sp>
      <p:sp>
        <p:nvSpPr>
          <p:cNvPr id="3" name="Content Placeholder 2"/>
          <p:cNvSpPr>
            <a:spLocks noGrp="1"/>
          </p:cNvSpPr>
          <p:nvPr>
            <p:ph sz="half" idx="1"/>
          </p:nvPr>
        </p:nvSpPr>
        <p:spPr>
          <a:xfrm>
            <a:off x="838200" y="1576873"/>
            <a:ext cx="7176796" cy="4600090"/>
          </a:xfrm>
        </p:spPr>
        <p:txBody>
          <a:bodyPr>
            <a:normAutofit lnSpcReduction="10000"/>
          </a:bodyPr>
          <a:lstStyle/>
          <a:p>
            <a:r>
              <a:rPr lang="en-US" dirty="0" smtClean="0"/>
              <a:t>As </a:t>
            </a:r>
            <a:r>
              <a:rPr lang="en-US" dirty="0"/>
              <a:t>the leading authority of </a:t>
            </a:r>
            <a:r>
              <a:rPr lang="en-US" dirty="0" smtClean="0"/>
              <a:t>on-mountain safety</a:t>
            </a:r>
            <a:r>
              <a:rPr lang="en-US" dirty="0"/>
              <a:t>, the </a:t>
            </a:r>
            <a:r>
              <a:rPr lang="en-US" b="1" dirty="0"/>
              <a:t>National Ski Patrol </a:t>
            </a:r>
            <a:r>
              <a:rPr lang="en-US" dirty="0"/>
              <a:t>(NSP) </a:t>
            </a:r>
            <a:r>
              <a:rPr lang="en-US" dirty="0" smtClean="0"/>
              <a:t>is dedicated </a:t>
            </a:r>
            <a:r>
              <a:rPr lang="en-US" dirty="0"/>
              <a:t>to serving the public and </a:t>
            </a:r>
            <a:r>
              <a:rPr lang="en-US" dirty="0" smtClean="0"/>
              <a:t>outdoor recreation </a:t>
            </a:r>
            <a:r>
              <a:rPr lang="en-US" dirty="0"/>
              <a:t>industry by providing </a:t>
            </a:r>
            <a:r>
              <a:rPr lang="en-US" dirty="0" smtClean="0"/>
              <a:t>education and </a:t>
            </a:r>
            <a:r>
              <a:rPr lang="en-US" dirty="0"/>
              <a:t>accreditation to emergency care </a:t>
            </a:r>
            <a:r>
              <a:rPr lang="en-US" dirty="0" smtClean="0"/>
              <a:t>and safety </a:t>
            </a:r>
            <a:r>
              <a:rPr lang="en-US" dirty="0"/>
              <a:t>service providers. The organization </a:t>
            </a:r>
            <a:r>
              <a:rPr lang="en-US" dirty="0" smtClean="0"/>
              <a:t>is made </a:t>
            </a:r>
            <a:r>
              <a:rPr lang="en-US" dirty="0"/>
              <a:t>up of more than 28,000 </a:t>
            </a:r>
            <a:r>
              <a:rPr lang="en-US" dirty="0" smtClean="0"/>
              <a:t>members serving </a:t>
            </a:r>
            <a:r>
              <a:rPr lang="en-US" dirty="0"/>
              <a:t>over 650 patrols, including </a:t>
            </a:r>
            <a:r>
              <a:rPr lang="en-US" dirty="0" smtClean="0"/>
              <a:t>alpine, Nordic</a:t>
            </a:r>
            <a:r>
              <a:rPr lang="en-US" dirty="0"/>
              <a:t>, and auxiliary patrollers. </a:t>
            </a:r>
            <a:r>
              <a:rPr lang="en-US" dirty="0" smtClean="0"/>
              <a:t>The members work </a:t>
            </a:r>
            <a:r>
              <a:rPr lang="en-US" dirty="0"/>
              <a:t>on behalf of local ski and </a:t>
            </a:r>
            <a:r>
              <a:rPr lang="en-US" dirty="0" smtClean="0"/>
              <a:t>snowboard areas </a:t>
            </a:r>
            <a:r>
              <a:rPr lang="en-US" dirty="0"/>
              <a:t>to improve the overall experience </a:t>
            </a:r>
            <a:r>
              <a:rPr lang="en-US" dirty="0" smtClean="0"/>
              <a:t>for outdoor </a:t>
            </a:r>
            <a:r>
              <a:rPr lang="en-US" dirty="0"/>
              <a:t>recreationalists.</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31303"/>
          <a:stretch/>
        </p:blipFill>
        <p:spPr>
          <a:xfrm>
            <a:off x="8131628" y="1690688"/>
            <a:ext cx="3559629" cy="3519956"/>
          </a:xfrm>
        </p:spPr>
      </p:pic>
    </p:spTree>
    <p:extLst>
      <p:ext uri="{BB962C8B-B14F-4D97-AF65-F5344CB8AC3E}">
        <p14:creationId xmlns:p14="http://schemas.microsoft.com/office/powerpoint/2010/main" val="2737793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63704"/>
            <a:ext cx="10515600" cy="1325563"/>
          </a:xfrm>
        </p:spPr>
        <p:txBody>
          <a:bodyPr/>
          <a:lstStyle/>
          <a:p>
            <a:r>
              <a:rPr lang="en-US" b="1" dirty="0" smtClean="0"/>
              <a:t>NASTAR</a:t>
            </a:r>
            <a:endParaRPr lang="en-US" b="1" dirty="0"/>
          </a:p>
        </p:txBody>
      </p:sp>
      <p:sp>
        <p:nvSpPr>
          <p:cNvPr id="3" name="Content Placeholder 2"/>
          <p:cNvSpPr>
            <a:spLocks noGrp="1"/>
          </p:cNvSpPr>
          <p:nvPr>
            <p:ph sz="half" idx="1"/>
          </p:nvPr>
        </p:nvSpPr>
        <p:spPr>
          <a:xfrm>
            <a:off x="838199" y="2496073"/>
            <a:ext cx="11094097" cy="3680889"/>
          </a:xfrm>
        </p:spPr>
        <p:txBody>
          <a:bodyPr>
            <a:normAutofit fontScale="92500"/>
          </a:bodyPr>
          <a:lstStyle/>
          <a:p>
            <a:pPr marL="514350" indent="-514350">
              <a:buFont typeface="+mj-lt"/>
              <a:buAutoNum type="arabicPeriod"/>
            </a:pPr>
            <a:r>
              <a:rPr lang="en-US" b="1" dirty="0" err="1"/>
              <a:t>NAtional</a:t>
            </a:r>
            <a:r>
              <a:rPr lang="en-US" b="1" dirty="0"/>
              <a:t> </a:t>
            </a:r>
            <a:r>
              <a:rPr lang="en-US" b="1" dirty="0" err="1"/>
              <a:t>STandard</a:t>
            </a:r>
            <a:r>
              <a:rPr lang="en-US" b="1" dirty="0"/>
              <a:t> Race </a:t>
            </a:r>
            <a:r>
              <a:rPr lang="en-US" dirty="0"/>
              <a:t>is the largest </a:t>
            </a:r>
            <a:r>
              <a:rPr lang="en-US" dirty="0" smtClean="0"/>
              <a:t>public grassroots </a:t>
            </a:r>
            <a:r>
              <a:rPr lang="en-US" dirty="0"/>
              <a:t>ski race program in the world. </a:t>
            </a:r>
            <a:r>
              <a:rPr lang="en-US" dirty="0" smtClean="0"/>
              <a:t>Participants compete </a:t>
            </a:r>
            <a:r>
              <a:rPr lang="en-US" dirty="0"/>
              <a:t>within their age and gender groups to </a:t>
            </a:r>
            <a:r>
              <a:rPr lang="en-US" dirty="0" smtClean="0"/>
              <a:t>win platinum</a:t>
            </a:r>
            <a:r>
              <a:rPr lang="en-US" dirty="0"/>
              <a:t>, gold, silver and bronze medals. In </a:t>
            </a:r>
            <a:r>
              <a:rPr lang="en-US" dirty="0" smtClean="0"/>
              <a:t>addition, participants </a:t>
            </a:r>
            <a:r>
              <a:rPr lang="en-US" dirty="0"/>
              <a:t>are ranked in their medal group and </a:t>
            </a:r>
            <a:r>
              <a:rPr lang="en-US" dirty="0" smtClean="0"/>
              <a:t>the top </a:t>
            </a:r>
            <a:r>
              <a:rPr lang="en-US" dirty="0"/>
              <a:t>ranked racers qualify to compete in the </a:t>
            </a:r>
            <a:r>
              <a:rPr lang="en-US" dirty="0" smtClean="0"/>
              <a:t>Nature Valley </a:t>
            </a:r>
            <a:r>
              <a:rPr lang="en-US" dirty="0"/>
              <a:t>NASTAR National Championships.</a:t>
            </a:r>
          </a:p>
          <a:p>
            <a:pPr marL="514350" indent="-514350">
              <a:buFont typeface="+mj-lt"/>
              <a:buAutoNum type="arabicPeriod"/>
            </a:pPr>
            <a:r>
              <a:rPr lang="en-US" dirty="0" smtClean="0"/>
              <a:t>The </a:t>
            </a:r>
            <a:r>
              <a:rPr lang="en-US" dirty="0"/>
              <a:t>NASTAR handicap system is a </a:t>
            </a:r>
            <a:r>
              <a:rPr lang="en-US" dirty="0" smtClean="0"/>
              <a:t>standardized scoring </a:t>
            </a:r>
            <a:r>
              <a:rPr lang="en-US" dirty="0"/>
              <a:t>program that provides participants with </a:t>
            </a:r>
            <a:r>
              <a:rPr lang="en-US" dirty="0" smtClean="0"/>
              <a:t>a tangible </a:t>
            </a:r>
            <a:r>
              <a:rPr lang="en-US" dirty="0"/>
              <a:t>number that represents their ability. </a:t>
            </a:r>
            <a:r>
              <a:rPr lang="en-US" dirty="0" smtClean="0"/>
              <a:t>The NASTAR.com </a:t>
            </a:r>
            <a:r>
              <a:rPr lang="en-US" dirty="0"/>
              <a:t>web site records each participants </a:t>
            </a:r>
            <a:r>
              <a:rPr lang="en-US" dirty="0" smtClean="0"/>
              <a:t>stats and </a:t>
            </a:r>
            <a:r>
              <a:rPr lang="en-US" dirty="0"/>
              <a:t>ranks each racer at the host resort, in their </a:t>
            </a:r>
            <a:r>
              <a:rPr lang="en-US" dirty="0" smtClean="0"/>
              <a:t>state of </a:t>
            </a:r>
            <a:r>
              <a:rPr lang="en-US" dirty="0"/>
              <a:t>residence and nationally.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93901" y="261010"/>
            <a:ext cx="4057261" cy="2130949"/>
          </a:xfrm>
        </p:spPr>
      </p:pic>
    </p:spTree>
    <p:extLst>
      <p:ext uri="{BB962C8B-B14F-4D97-AF65-F5344CB8AC3E}">
        <p14:creationId xmlns:p14="http://schemas.microsoft.com/office/powerpoint/2010/main" val="283760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2270"/>
          </a:xfrm>
        </p:spPr>
        <p:txBody>
          <a:bodyPr/>
          <a:lstStyle/>
          <a:p>
            <a:r>
              <a:rPr lang="en-US" b="1" dirty="0" smtClean="0"/>
              <a:t>Snow Sports</a:t>
            </a:r>
            <a:endParaRPr lang="en-US" b="1" dirty="0"/>
          </a:p>
        </p:txBody>
      </p:sp>
      <p:sp>
        <p:nvSpPr>
          <p:cNvPr id="3" name="Content Placeholder 2"/>
          <p:cNvSpPr>
            <a:spLocks noGrp="1"/>
          </p:cNvSpPr>
          <p:nvPr>
            <p:ph idx="1"/>
          </p:nvPr>
        </p:nvSpPr>
        <p:spPr>
          <a:xfrm>
            <a:off x="838200" y="1087396"/>
            <a:ext cx="10515600" cy="5634680"/>
          </a:xfrm>
        </p:spPr>
        <p:txBody>
          <a:bodyPr>
            <a:normAutofit fontScale="85000" lnSpcReduction="20000"/>
          </a:bodyPr>
          <a:lstStyle/>
          <a:p>
            <a:pPr marL="514350" indent="-514350">
              <a:buFont typeface="+mj-lt"/>
              <a:buAutoNum type="arabicPeriod" startAt="7"/>
            </a:pPr>
            <a:r>
              <a:rPr lang="en-US" dirty="0" smtClean="0"/>
              <a:t>Complete all of the requirements for </a:t>
            </a:r>
            <a:r>
              <a:rPr lang="en-US" b="1" dirty="0" smtClean="0"/>
              <a:t>Snowboarding</a:t>
            </a:r>
            <a:r>
              <a:rPr lang="en-US" dirty="0" smtClean="0"/>
              <a:t> </a:t>
            </a:r>
          </a:p>
          <a:p>
            <a:pPr marL="914400" lvl="1" indent="-457200">
              <a:buFont typeface="+mj-lt"/>
              <a:buAutoNum type="alphaLcPeriod"/>
            </a:pPr>
            <a:r>
              <a:rPr lang="en-US" dirty="0" smtClean="0"/>
              <a:t>Discuss forward-fall injuries.</a:t>
            </a:r>
          </a:p>
          <a:p>
            <a:pPr marL="914400" lvl="1" indent="-457200">
              <a:buFont typeface="+mj-lt"/>
              <a:buAutoNum type="alphaLcPeriod"/>
            </a:pPr>
            <a:r>
              <a:rPr lang="en-US" dirty="0" smtClean="0"/>
              <a:t>Show your ability to select the correct equipment for snowboarding and to use it for safety and comfort. </a:t>
            </a:r>
          </a:p>
          <a:p>
            <a:pPr marL="914400" lvl="1" indent="-457200">
              <a:buFont typeface="+mj-lt"/>
              <a:buAutoNum type="alphaLcPeriod"/>
            </a:pPr>
            <a:r>
              <a:rPr lang="en-US" dirty="0" smtClean="0"/>
              <a:t>Show how to use and maintain your own bindings, and explain the use of the different binding methods. Explain the need for leashes.</a:t>
            </a:r>
          </a:p>
          <a:p>
            <a:pPr marL="914400" lvl="1" indent="-457200">
              <a:buFont typeface="+mj-lt"/>
              <a:buAutoNum type="alphaLcPeriod"/>
            </a:pPr>
            <a:r>
              <a:rPr lang="en-US" dirty="0" smtClean="0"/>
              <a:t>Discuss the four types of snowboards. Demonstrate how to carry a snowboard easily and safely.</a:t>
            </a:r>
          </a:p>
          <a:p>
            <a:pPr marL="914400" lvl="1" indent="-457200">
              <a:buFont typeface="+mj-lt"/>
              <a:buAutoNum type="alphaLcPeriod"/>
            </a:pPr>
            <a:r>
              <a:rPr lang="en-US" dirty="0" smtClean="0"/>
              <a:t>Demonstrate how to ride one kind of lift and explain how to ride two others.</a:t>
            </a:r>
          </a:p>
          <a:p>
            <a:pPr marL="914400" lvl="1" indent="-457200">
              <a:buFont typeface="+mj-lt"/>
              <a:buAutoNum type="alphaLcPeriod"/>
            </a:pPr>
            <a:r>
              <a:rPr lang="en-US" dirty="0" smtClean="0"/>
              <a:t>Demonstrate the basic principles of waxing a snowboard.</a:t>
            </a:r>
          </a:p>
          <a:p>
            <a:pPr marL="914400" lvl="1" indent="-457200">
              <a:buFont typeface="+mj-lt"/>
              <a:buAutoNum type="alphaLcPeriod"/>
            </a:pPr>
            <a:r>
              <a:rPr lang="en-US" dirty="0" smtClean="0"/>
              <a:t>Do the following:</a:t>
            </a:r>
          </a:p>
          <a:p>
            <a:pPr marL="1371600" lvl="2" indent="-457200">
              <a:buFont typeface="+mj-lt"/>
              <a:buAutoNum type="arabicPeriod"/>
            </a:pPr>
            <a:r>
              <a:rPr lang="en-US" dirty="0" smtClean="0"/>
              <a:t>On a gentle slope, demonstrate beginning snowboarding maneuvers. Show basic ways to control speed and direction. Include the side slipping maneuver.</a:t>
            </a:r>
          </a:p>
          <a:p>
            <a:pPr marL="1371600" lvl="2" indent="-457200">
              <a:buFont typeface="+mj-lt"/>
              <a:buAutoNum type="arabicPeriod"/>
            </a:pPr>
            <a:r>
              <a:rPr lang="en-US" dirty="0" smtClean="0"/>
              <a:t>On slightly steeper terrain, show traversing.</a:t>
            </a:r>
          </a:p>
          <a:p>
            <a:pPr marL="914400" lvl="1" indent="-457200">
              <a:buFont typeface="+mj-lt"/>
              <a:buAutoNum type="alphaLcPeriod"/>
            </a:pPr>
            <a:r>
              <a:rPr lang="en-US" dirty="0" smtClean="0"/>
              <a:t>On </a:t>
            </a:r>
            <a:r>
              <a:rPr lang="en-US" dirty="0"/>
              <a:t>a moderate slope, demonstrate an ollie, a nose-end grab, and a </a:t>
            </a:r>
            <a:r>
              <a:rPr lang="en-US" dirty="0" smtClean="0"/>
              <a:t>wheelie.</a:t>
            </a:r>
          </a:p>
          <a:p>
            <a:pPr marL="914400" lvl="1" indent="-457200">
              <a:buFont typeface="+mj-lt"/>
              <a:buAutoNum type="alphaLcPeriod"/>
            </a:pPr>
            <a:r>
              <a:rPr lang="en-US" dirty="0" smtClean="0"/>
              <a:t>Make </a:t>
            </a:r>
            <a:r>
              <a:rPr lang="en-US" dirty="0"/>
              <a:t>a controlled run down an intermediate </a:t>
            </a:r>
            <a:r>
              <a:rPr lang="en-US" dirty="0" smtClean="0"/>
              <a:t>slope. </a:t>
            </a:r>
          </a:p>
          <a:p>
            <a:pPr marL="914400" lvl="1" indent="-457200">
              <a:buFont typeface="+mj-lt"/>
              <a:buAutoNum type="alphaLcPeriod"/>
            </a:pPr>
            <a:r>
              <a:rPr lang="en-US" dirty="0" smtClean="0"/>
              <a:t>Demonstrate </a:t>
            </a:r>
            <a:r>
              <a:rPr lang="en-US" dirty="0"/>
              <a:t>your ability to ride in varied conditions, including changes in pitch, snow conditions, and moguls. Maintain your balance and ability to </a:t>
            </a:r>
            <a:r>
              <a:rPr lang="en-US" dirty="0" smtClean="0"/>
              <a:t>turn.</a:t>
            </a:r>
          </a:p>
          <a:p>
            <a:pPr marL="914400" lvl="1" indent="-457200">
              <a:buFont typeface="+mj-lt"/>
              <a:buAutoNum type="alphaLcPeriod"/>
            </a:pPr>
            <a:r>
              <a:rPr lang="en-US" dirty="0" smtClean="0"/>
              <a:t>Name </a:t>
            </a:r>
            <a:r>
              <a:rPr lang="en-US" dirty="0"/>
              <a:t>the major snowboarding organizations in the United States and explain their functions.</a:t>
            </a:r>
          </a:p>
          <a:p>
            <a:pPr lvl="2"/>
            <a:endParaRPr lang="en-US" dirty="0" smtClean="0"/>
          </a:p>
          <a:p>
            <a:endParaRPr lang="en-US" dirty="0"/>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771581" y="0"/>
            <a:ext cx="1420419" cy="1446245"/>
          </a:xfrm>
          <a:prstGeom prst="rect">
            <a:avLst/>
          </a:prstGeom>
        </p:spPr>
      </p:pic>
    </p:spTree>
    <p:extLst>
      <p:ext uri="{BB962C8B-B14F-4D97-AF65-F5344CB8AC3E}">
        <p14:creationId xmlns:p14="http://schemas.microsoft.com/office/powerpoint/2010/main" val="157355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4648"/>
          </a:xfrm>
        </p:spPr>
        <p:txBody>
          <a:bodyPr/>
          <a:lstStyle/>
          <a:p>
            <a:r>
              <a:rPr lang="en-US" b="1" dirty="0" smtClean="0"/>
              <a:t>Snow Sports</a:t>
            </a:r>
            <a:endParaRPr lang="en-US" b="1" dirty="0"/>
          </a:p>
        </p:txBody>
      </p:sp>
      <p:sp>
        <p:nvSpPr>
          <p:cNvPr id="3" name="Content Placeholder 2"/>
          <p:cNvSpPr>
            <a:spLocks noGrp="1"/>
          </p:cNvSpPr>
          <p:nvPr>
            <p:ph idx="1"/>
          </p:nvPr>
        </p:nvSpPr>
        <p:spPr>
          <a:xfrm>
            <a:off x="838200" y="1087394"/>
            <a:ext cx="10515600" cy="5436973"/>
          </a:xfrm>
        </p:spPr>
        <p:txBody>
          <a:bodyPr>
            <a:normAutofit lnSpcReduction="10000"/>
          </a:bodyPr>
          <a:lstStyle/>
          <a:p>
            <a:pPr marL="514350" indent="-514350">
              <a:buFont typeface="+mj-lt"/>
              <a:buAutoNum type="arabicPeriod" startAt="7"/>
            </a:pPr>
            <a:r>
              <a:rPr lang="en-US" dirty="0" smtClean="0"/>
              <a:t>Complete all of the requirements for </a:t>
            </a:r>
            <a:r>
              <a:rPr lang="en-US" b="1" dirty="0" smtClean="0"/>
              <a:t>Snowshoeing</a:t>
            </a:r>
          </a:p>
          <a:p>
            <a:pPr marL="914400" lvl="1" indent="-457200">
              <a:buFont typeface="+mj-lt"/>
              <a:buAutoNum type="alphaLcPeriod"/>
            </a:pPr>
            <a:r>
              <a:rPr lang="en-US" dirty="0" smtClean="0"/>
              <a:t>Name </a:t>
            </a:r>
            <a:r>
              <a:rPr lang="en-US" dirty="0"/>
              <a:t>the parts of a </a:t>
            </a:r>
            <a:r>
              <a:rPr lang="en-US" dirty="0" smtClean="0"/>
              <a:t>snowshoe.</a:t>
            </a:r>
          </a:p>
          <a:p>
            <a:pPr marL="914400" lvl="1" indent="-457200">
              <a:buFont typeface="+mj-lt"/>
              <a:buAutoNum type="alphaLcPeriod"/>
            </a:pPr>
            <a:r>
              <a:rPr lang="en-US" dirty="0" smtClean="0"/>
              <a:t>Explain </a:t>
            </a:r>
            <a:r>
              <a:rPr lang="en-US" dirty="0"/>
              <a:t>how to choose the correct size of </a:t>
            </a:r>
            <a:r>
              <a:rPr lang="en-US" dirty="0" smtClean="0"/>
              <a:t>snowshoe.</a:t>
            </a:r>
          </a:p>
          <a:p>
            <a:pPr marL="914400" lvl="1" indent="-457200">
              <a:buFont typeface="+mj-lt"/>
              <a:buAutoNum type="alphaLcPeriod"/>
            </a:pPr>
            <a:r>
              <a:rPr lang="en-US" dirty="0" smtClean="0"/>
              <a:t>Describe </a:t>
            </a:r>
            <a:r>
              <a:rPr lang="en-US" dirty="0"/>
              <a:t>the different types of snowshoes and their specialized uses. Discuss factors to consider when choosing a </a:t>
            </a:r>
            <a:r>
              <a:rPr lang="en-US" dirty="0" smtClean="0"/>
              <a:t>snowshoe.</a:t>
            </a:r>
          </a:p>
          <a:p>
            <a:pPr marL="914400" lvl="1" indent="-457200">
              <a:buFont typeface="+mj-lt"/>
              <a:buAutoNum type="alphaLcPeriod"/>
            </a:pPr>
            <a:r>
              <a:rPr lang="en-US" dirty="0" smtClean="0"/>
              <a:t>Explain </a:t>
            </a:r>
            <a:r>
              <a:rPr lang="en-US" dirty="0"/>
              <a:t>how to properly care for and maintain </a:t>
            </a:r>
            <a:r>
              <a:rPr lang="en-US" dirty="0" smtClean="0"/>
              <a:t>snowshoes.</a:t>
            </a:r>
          </a:p>
          <a:p>
            <a:pPr marL="914400" lvl="1" indent="-457200">
              <a:buFont typeface="+mj-lt"/>
              <a:buAutoNum type="alphaLcPeriod"/>
            </a:pPr>
            <a:r>
              <a:rPr lang="en-US" dirty="0"/>
              <a:t>List the items you would take on a one-day snowshoe hike</a:t>
            </a:r>
            <a:r>
              <a:rPr lang="en-US" dirty="0" smtClean="0"/>
              <a:t>.</a:t>
            </a:r>
          </a:p>
          <a:p>
            <a:pPr marL="914400" lvl="1" indent="-457200">
              <a:buFont typeface="+mj-lt"/>
              <a:buAutoNum type="alphaLcPeriod"/>
            </a:pPr>
            <a:r>
              <a:rPr lang="en-US" dirty="0" smtClean="0"/>
              <a:t>Describe </a:t>
            </a:r>
            <a:r>
              <a:rPr lang="en-US" dirty="0"/>
              <a:t>areas that are best for snowshoeing. Discuss some advantages and dangers of backcountry </a:t>
            </a:r>
            <a:r>
              <a:rPr lang="en-US" dirty="0" smtClean="0"/>
              <a:t>snowshoeing.</a:t>
            </a:r>
          </a:p>
          <a:p>
            <a:pPr marL="914400" lvl="1" indent="-457200">
              <a:buFont typeface="+mj-lt"/>
              <a:buAutoNum type="alphaLcPeriod"/>
            </a:pPr>
            <a:r>
              <a:rPr lang="en-US" dirty="0" smtClean="0"/>
              <a:t>Discuss </a:t>
            </a:r>
            <a:r>
              <a:rPr lang="en-US" dirty="0"/>
              <a:t>the benefits of </a:t>
            </a:r>
            <a:r>
              <a:rPr lang="en-US" dirty="0" smtClean="0"/>
              <a:t>snowshoeing.</a:t>
            </a:r>
          </a:p>
          <a:p>
            <a:pPr marL="914400" lvl="1" indent="-457200">
              <a:buFont typeface="+mj-lt"/>
              <a:buAutoNum type="alphaLcPeriod"/>
            </a:pPr>
            <a:r>
              <a:rPr lang="en-US" dirty="0" smtClean="0"/>
              <a:t>Demonstrate </a:t>
            </a:r>
            <a:r>
              <a:rPr lang="en-US" dirty="0"/>
              <a:t>the most efficient ways to break trail, climb uphill, travel downhill and traverse a </a:t>
            </a:r>
            <a:r>
              <a:rPr lang="en-US" dirty="0" smtClean="0"/>
              <a:t>slope.</a:t>
            </a:r>
          </a:p>
          <a:p>
            <a:pPr marL="914400" lvl="1" indent="-457200">
              <a:buFont typeface="+mj-lt"/>
              <a:buAutoNum type="alphaLcPeriod"/>
            </a:pPr>
            <a:r>
              <a:rPr lang="en-US" dirty="0"/>
              <a:t>Demonstrate your ability, on a 2-mile snowshoe hike, to cope with an average variety of snow conditions </a:t>
            </a:r>
            <a:r>
              <a:rPr lang="en-US" dirty="0" smtClean="0"/>
              <a:t>.</a:t>
            </a:r>
          </a:p>
          <a:p>
            <a:pPr marL="914400" lvl="1" indent="-457200">
              <a:buFont typeface="+mj-lt"/>
              <a:buAutoNum type="alphaLcPeriod"/>
            </a:pPr>
            <a:r>
              <a:rPr lang="en-US" dirty="0"/>
              <a:t>Demonstrate the proper use of a topographic map and compass</a:t>
            </a:r>
            <a:r>
              <a:rPr lang="en-US" dirty="0" smtClean="0"/>
              <a:t>.</a:t>
            </a:r>
            <a:endParaRPr lang="en-US" dirty="0"/>
          </a:p>
          <a:p>
            <a:endParaRPr lang="en-US" dirty="0"/>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771581" y="0"/>
            <a:ext cx="1420419" cy="1446245"/>
          </a:xfrm>
          <a:prstGeom prst="rect">
            <a:avLst/>
          </a:prstGeom>
        </p:spPr>
      </p:pic>
    </p:spTree>
    <p:extLst>
      <p:ext uri="{BB962C8B-B14F-4D97-AF65-F5344CB8AC3E}">
        <p14:creationId xmlns:p14="http://schemas.microsoft.com/office/powerpoint/2010/main" val="82618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Snow Sports</a:t>
            </a:r>
          </a:p>
        </p:txBody>
      </p:sp>
      <p:pic>
        <p:nvPicPr>
          <p:cNvPr id="3" name="Picture 2"/>
          <p:cNvPicPr>
            <a:picLocks noChangeAspect="1"/>
          </p:cNvPicPr>
          <p:nvPr/>
        </p:nvPicPr>
        <p:blipFill>
          <a:blip r:embed="rId2"/>
          <a:stretch>
            <a:fillRect/>
          </a:stretch>
        </p:blipFill>
        <p:spPr>
          <a:xfrm>
            <a:off x="1317153" y="1517800"/>
            <a:ext cx="3193833" cy="2447709"/>
          </a:xfrm>
          <a:prstGeom prst="rect">
            <a:avLst/>
          </a:prstGeom>
        </p:spPr>
      </p:pic>
      <p:pic>
        <p:nvPicPr>
          <p:cNvPr id="4" name="Picture 3"/>
          <p:cNvPicPr>
            <a:picLocks noChangeAspect="1"/>
          </p:cNvPicPr>
          <p:nvPr/>
        </p:nvPicPr>
        <p:blipFill>
          <a:blip r:embed="rId3"/>
          <a:stretch>
            <a:fillRect/>
          </a:stretch>
        </p:blipFill>
        <p:spPr>
          <a:xfrm>
            <a:off x="1317154" y="4291541"/>
            <a:ext cx="3453200" cy="1990985"/>
          </a:xfrm>
          <a:prstGeom prst="rect">
            <a:avLst/>
          </a:prstGeom>
        </p:spPr>
      </p:pic>
      <p:pic>
        <p:nvPicPr>
          <p:cNvPr id="5" name="Picture 4"/>
          <p:cNvPicPr>
            <a:picLocks noChangeAspect="1"/>
          </p:cNvPicPr>
          <p:nvPr/>
        </p:nvPicPr>
        <p:blipFill>
          <a:blip r:embed="rId4"/>
          <a:stretch>
            <a:fillRect/>
          </a:stretch>
        </p:blipFill>
        <p:spPr>
          <a:xfrm>
            <a:off x="6230212" y="1517799"/>
            <a:ext cx="3981968" cy="244771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0213" y="4291542"/>
            <a:ext cx="3981968" cy="1990984"/>
          </a:xfrm>
          <a:prstGeom prst="rect">
            <a:avLst/>
          </a:prstGeom>
        </p:spPr>
      </p:pic>
    </p:spTree>
    <p:extLst>
      <p:ext uri="{BB962C8B-B14F-4D97-AF65-F5344CB8AC3E}">
        <p14:creationId xmlns:p14="http://schemas.microsoft.com/office/powerpoint/2010/main" val="125436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Winter Sports </a:t>
            </a:r>
            <a:r>
              <a:rPr lang="en-US" b="1" dirty="0" smtClean="0"/>
              <a:t>Safety and </a:t>
            </a:r>
            <a:r>
              <a:rPr lang="en-US" b="1" dirty="0"/>
              <a:t>First Aid</a:t>
            </a:r>
          </a:p>
        </p:txBody>
      </p:sp>
      <p:sp>
        <p:nvSpPr>
          <p:cNvPr id="4" name="Content Placeholder 3"/>
          <p:cNvSpPr>
            <a:spLocks noGrp="1"/>
          </p:cNvSpPr>
          <p:nvPr>
            <p:ph idx="1"/>
          </p:nvPr>
        </p:nvSpPr>
        <p:spPr/>
        <p:txBody>
          <a:bodyPr>
            <a:normAutofit fontScale="92500" lnSpcReduction="20000"/>
          </a:bodyPr>
          <a:lstStyle/>
          <a:p>
            <a:pPr marL="0" indent="0">
              <a:buNone/>
            </a:pPr>
            <a:r>
              <a:rPr lang="en-US" dirty="0" smtClean="0"/>
              <a:t>Most of this is covered by the First Aid Merit Badge</a:t>
            </a:r>
          </a:p>
          <a:p>
            <a:pPr marL="914400" lvl="1" indent="-457200">
              <a:buFont typeface="+mj-lt"/>
              <a:buAutoNum type="alphaLcPeriod"/>
            </a:pPr>
            <a:endParaRPr lang="en-US" dirty="0" smtClean="0"/>
          </a:p>
          <a:p>
            <a:pPr marL="514350" lvl="0" indent="-514350">
              <a:buFont typeface="+mj-lt"/>
              <a:buAutoNum type="arabicPeriod"/>
            </a:pPr>
            <a:r>
              <a:rPr lang="en-US" dirty="0" smtClean="0"/>
              <a:t>Do </a:t>
            </a:r>
            <a:r>
              <a:rPr lang="en-US" dirty="0"/>
              <a:t>the following:</a:t>
            </a:r>
          </a:p>
          <a:p>
            <a:pPr marL="914400" lvl="1" indent="-457200">
              <a:buFont typeface="+mj-lt"/>
              <a:buAutoNum type="alphaLcPeriod"/>
            </a:pPr>
            <a:r>
              <a:rPr lang="en-US" dirty="0"/>
              <a:t>Explain to your counselor the hazards you are most likely to encounter while participating in snow sport activities, and what you should do to anticipate, help prevent, mitigate, and respond to these hazards.</a:t>
            </a:r>
          </a:p>
          <a:p>
            <a:pPr marL="914400" lvl="1" indent="-457200">
              <a:buFont typeface="+mj-lt"/>
              <a:buAutoNum type="alphaLcPeriod"/>
            </a:pPr>
            <a:r>
              <a:rPr lang="en-US" dirty="0"/>
              <a:t>Discuss first aid and prevention for the types of injuries or illnesses that could occur while participating in snow sports, including hypothermia, frostbite, shock, dehydration, sunburn, </a:t>
            </a:r>
            <a:r>
              <a:rPr lang="en-US" dirty="0" smtClean="0"/>
              <a:t>concussion, fractures</a:t>
            </a:r>
            <a:r>
              <a:rPr lang="en-US" dirty="0"/>
              <a:t>, bruises, sprains, and strains. Tell how to apply splints.</a:t>
            </a:r>
          </a:p>
          <a:p>
            <a:pPr marL="514350" lvl="0" indent="-514350">
              <a:buFont typeface="+mj-lt"/>
              <a:buAutoNum type="arabicPeriod"/>
            </a:pPr>
            <a:r>
              <a:rPr lang="en-US" dirty="0"/>
              <a:t>Do the following</a:t>
            </a:r>
            <a:r>
              <a:rPr lang="en-US" dirty="0" smtClean="0"/>
              <a:t>:</a:t>
            </a:r>
          </a:p>
          <a:p>
            <a:pPr marL="914400" lvl="1" indent="-457200">
              <a:buFont typeface="+mj-lt"/>
              <a:buAutoNum type="alphaLcPeriod"/>
            </a:pPr>
            <a:r>
              <a:rPr lang="en-US" dirty="0" smtClean="0"/>
              <a:t>Explain why every snow sport participant should be prepared to render first aid in the event of an accident.</a:t>
            </a:r>
          </a:p>
          <a:p>
            <a:pPr marL="914400" lvl="1" indent="-457200">
              <a:buFont typeface="+mj-lt"/>
              <a:buAutoNum type="alphaLcPeriod"/>
            </a:pPr>
            <a:r>
              <a:rPr lang="en-US" dirty="0" smtClean="0"/>
              <a:t>Explain the procedure used to report an accident to the local ski patrol for the area where you usually ski, ride, or snowshoe.</a:t>
            </a:r>
          </a:p>
        </p:txBody>
      </p:sp>
    </p:spTree>
    <p:extLst>
      <p:ext uri="{BB962C8B-B14F-4D97-AF65-F5344CB8AC3E}">
        <p14:creationId xmlns:p14="http://schemas.microsoft.com/office/powerpoint/2010/main" val="4196365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5851</Words>
  <Application>Microsoft Office PowerPoint</Application>
  <PresentationFormat>Widescreen</PresentationFormat>
  <Paragraphs>304</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PowerPoint Presentation</vt:lpstr>
      <vt:lpstr>Snow Sports</vt:lpstr>
      <vt:lpstr>Snow Sports</vt:lpstr>
      <vt:lpstr>Snow Sports</vt:lpstr>
      <vt:lpstr>Snow Sports</vt:lpstr>
      <vt:lpstr>Snow Sports</vt:lpstr>
      <vt:lpstr>Snow Sports</vt:lpstr>
      <vt:lpstr>Snow Sports</vt:lpstr>
      <vt:lpstr>Winter Sports Safety and First Aid</vt:lpstr>
      <vt:lpstr>Winter Sports Safety</vt:lpstr>
      <vt:lpstr>PowerPoint Presentation</vt:lpstr>
      <vt:lpstr>Hypothermia</vt:lpstr>
      <vt:lpstr>Frostbite</vt:lpstr>
      <vt:lpstr>Frostbite</vt:lpstr>
      <vt:lpstr>Shock</vt:lpstr>
      <vt:lpstr>Dehydration</vt:lpstr>
      <vt:lpstr>Dehydration</vt:lpstr>
      <vt:lpstr>Sunburn</vt:lpstr>
      <vt:lpstr>Concussion</vt:lpstr>
      <vt:lpstr>Fractures</vt:lpstr>
      <vt:lpstr>Bruises</vt:lpstr>
      <vt:lpstr>Sprains and Strains</vt:lpstr>
      <vt:lpstr>Sprains and Strains</vt:lpstr>
      <vt:lpstr>Applying Splints</vt:lpstr>
      <vt:lpstr>Explain why every skier should be prepared to render first aid</vt:lpstr>
      <vt:lpstr>How to report an accident to the ski patrol</vt:lpstr>
      <vt:lpstr>Trail Marking System</vt:lpstr>
      <vt:lpstr>Strength, Endurance, Flexibility</vt:lpstr>
      <vt:lpstr>Skiing Exercises</vt:lpstr>
      <vt:lpstr>Clothing and Equipment</vt:lpstr>
      <vt:lpstr>Responsibility Code</vt:lpstr>
      <vt:lpstr>Smart Style Safety</vt:lpstr>
      <vt:lpstr>Avalanche Safety</vt:lpstr>
      <vt:lpstr>Avalanche Safety</vt:lpstr>
      <vt:lpstr>Avalanche Safety</vt:lpstr>
      <vt:lpstr>Alpine Bindings</vt:lpstr>
      <vt:lpstr>Alpine Bindings</vt:lpstr>
      <vt:lpstr>Alpine Bindings</vt:lpstr>
      <vt:lpstr>Basic Ski Bindings Maintenance</vt:lpstr>
      <vt:lpstr>Keep Bindings Clean and Dry</vt:lpstr>
      <vt:lpstr>Cross Country Bindings</vt:lpstr>
      <vt:lpstr>Telemark Bindings</vt:lpstr>
      <vt:lpstr>American Teaching System</vt:lpstr>
      <vt:lpstr>Types of Alpine Skis</vt:lpstr>
      <vt:lpstr>How to Carry Your Skis</vt:lpstr>
      <vt:lpstr>PowerPoint Presentation</vt:lpstr>
      <vt:lpstr>Demonstrate While Skiing</vt:lpstr>
      <vt:lpstr>Demonstrate While Skiing</vt:lpstr>
      <vt:lpstr>Demonstrate While Skiing</vt:lpstr>
      <vt:lpstr>USSA</vt:lpstr>
      <vt:lpstr>PSIA-AASI</vt:lpstr>
      <vt:lpstr>NSP</vt:lpstr>
      <vt:lpstr>NASTAR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 Sports Merit Badge</dc:title>
  <dc:creator>Terry McKibben</dc:creator>
  <cp:lastModifiedBy>Terry McKibben</cp:lastModifiedBy>
  <cp:revision>39</cp:revision>
  <dcterms:created xsi:type="dcterms:W3CDTF">2020-02-03T22:51:58Z</dcterms:created>
  <dcterms:modified xsi:type="dcterms:W3CDTF">2025-04-03T02:35:42Z</dcterms:modified>
</cp:coreProperties>
</file>